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499" r:id="rId2"/>
    <p:sldId id="517" r:id="rId3"/>
    <p:sldId id="480" r:id="rId4"/>
    <p:sldId id="531" r:id="rId5"/>
    <p:sldId id="532" r:id="rId6"/>
    <p:sldId id="526" r:id="rId7"/>
    <p:sldId id="528" r:id="rId8"/>
    <p:sldId id="510" r:id="rId9"/>
    <p:sldId id="511" r:id="rId10"/>
    <p:sldId id="522" r:id="rId11"/>
    <p:sldId id="491" r:id="rId12"/>
    <p:sldId id="487" r:id="rId13"/>
    <p:sldId id="518" r:id="rId14"/>
    <p:sldId id="519" r:id="rId15"/>
    <p:sldId id="520" r:id="rId16"/>
    <p:sldId id="521" r:id="rId17"/>
    <p:sldId id="503" r:id="rId18"/>
    <p:sldId id="504" r:id="rId19"/>
    <p:sldId id="505" r:id="rId20"/>
    <p:sldId id="506" r:id="rId21"/>
    <p:sldId id="507" r:id="rId22"/>
    <p:sldId id="495" r:id="rId23"/>
    <p:sldId id="523" r:id="rId24"/>
    <p:sldId id="524" r:id="rId25"/>
    <p:sldId id="496" r:id="rId26"/>
    <p:sldId id="498" r:id="rId27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5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FFCC"/>
    <a:srgbClr val="006666"/>
    <a:srgbClr val="660066"/>
    <a:srgbClr val="FFFF00"/>
    <a:srgbClr val="CC0099"/>
    <a:srgbClr val="FF0000"/>
    <a:srgbClr val="FFD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63" autoAdjust="0"/>
    <p:restoredTop sz="99882" autoAdjust="0"/>
  </p:normalViewPr>
  <p:slideViewPr>
    <p:cSldViewPr>
      <p:cViewPr varScale="1">
        <p:scale>
          <a:sx n="109" d="100"/>
          <a:sy n="109" d="100"/>
        </p:scale>
        <p:origin x="768" y="192"/>
      </p:cViewPr>
      <p:guideLst>
        <p:guide orient="horz" pos="2160"/>
        <p:guide pos="25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9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image" Target="../media/image15.wmf"/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12" Type="http://schemas.openxmlformats.org/officeDocument/2006/relationships/image" Target="../media/image14.wmf"/><Relationship Id="rId2" Type="http://schemas.openxmlformats.org/officeDocument/2006/relationships/image" Target="../media/image4.wmf"/><Relationship Id="rId16" Type="http://schemas.openxmlformats.org/officeDocument/2006/relationships/image" Target="../media/image18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11" Type="http://schemas.openxmlformats.org/officeDocument/2006/relationships/image" Target="../media/image13.wmf"/><Relationship Id="rId5" Type="http://schemas.openxmlformats.org/officeDocument/2006/relationships/image" Target="../media/image7.wmf"/><Relationship Id="rId15" Type="http://schemas.openxmlformats.org/officeDocument/2006/relationships/image" Target="../media/image17.wmf"/><Relationship Id="rId10" Type="http://schemas.openxmlformats.org/officeDocument/2006/relationships/image" Target="../media/image12.wmf"/><Relationship Id="rId4" Type="http://schemas.openxmlformats.org/officeDocument/2006/relationships/image" Target="../media/image6.wmf"/><Relationship Id="rId9" Type="http://schemas.openxmlformats.org/officeDocument/2006/relationships/image" Target="../media/image11.wmf"/><Relationship Id="rId14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7" Type="http://schemas.openxmlformats.org/officeDocument/2006/relationships/image" Target="../media/image27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45" tIns="48472" rIns="96945" bIns="48472" numCol="1" anchor="t" anchorCtr="0" compatLnSpc="1">
            <a:prstTxWarp prst="textNoShape">
              <a:avLst/>
            </a:prstTxWarp>
          </a:bodyPr>
          <a:lstStyle>
            <a:lvl1pPr defTabSz="969963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45" tIns="48472" rIns="96945" bIns="48472" numCol="1" anchor="t" anchorCtr="0" compatLnSpc="1">
            <a:prstTxWarp prst="textNoShape">
              <a:avLst/>
            </a:prstTxWarp>
          </a:bodyPr>
          <a:lstStyle>
            <a:lvl1pPr algn="r" defTabSz="969963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45" tIns="48472" rIns="96945" bIns="48472" numCol="1" anchor="b" anchorCtr="0" compatLnSpc="1">
            <a:prstTxWarp prst="textNoShape">
              <a:avLst/>
            </a:prstTxWarp>
          </a:bodyPr>
          <a:lstStyle>
            <a:lvl1pPr defTabSz="969963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45" tIns="48472" rIns="96945" bIns="48472" numCol="1" anchor="b" anchorCtr="0" compatLnSpc="1">
            <a:prstTxWarp prst="textNoShape">
              <a:avLst/>
            </a:prstTxWarp>
          </a:bodyPr>
          <a:lstStyle>
            <a:lvl1pPr algn="r" defTabSz="969963">
              <a:defRPr sz="1300">
                <a:latin typeface="Times New Roman" pitchFamily="18" charset="0"/>
              </a:defRPr>
            </a:lvl1pPr>
          </a:lstStyle>
          <a:p>
            <a:fld id="{952853A2-50DE-4B62-A701-F7E3FABE44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825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8135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30" tIns="47416" rIns="94830" bIns="47416" numCol="1" anchor="t" anchorCtr="0" compatLnSpc="1">
            <a:prstTxWarp prst="textNoShape">
              <a:avLst/>
            </a:prstTxWarp>
          </a:bodyPr>
          <a:lstStyle>
            <a:lvl1pPr defTabSz="947738">
              <a:defRPr sz="1300"/>
            </a:lvl1pPr>
          </a:lstStyle>
          <a:p>
            <a:endParaRPr lang="en-US"/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3850" y="0"/>
            <a:ext cx="318135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30" tIns="47416" rIns="94830" bIns="47416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/>
            </a:lvl1pPr>
          </a:lstStyle>
          <a:p>
            <a:endParaRPr lang="en-US"/>
          </a:p>
        </p:txBody>
      </p:sp>
      <p:sp>
        <p:nvSpPr>
          <p:cNvPr id="1269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44600" y="708025"/>
            <a:ext cx="4827588" cy="36210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269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4088" y="4564063"/>
            <a:ext cx="5407025" cy="432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30" tIns="47416" rIns="94830" bIns="474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8125"/>
            <a:ext cx="318135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30" tIns="47416" rIns="94830" bIns="47416" numCol="1" anchor="b" anchorCtr="0" compatLnSpc="1">
            <a:prstTxWarp prst="textNoShape">
              <a:avLst/>
            </a:prstTxWarp>
          </a:bodyPr>
          <a:lstStyle>
            <a:lvl1pPr defTabSz="947738">
              <a:defRPr sz="1300"/>
            </a:lvl1pPr>
          </a:lstStyle>
          <a:p>
            <a:endParaRPr lang="en-US"/>
          </a:p>
        </p:txBody>
      </p:sp>
      <p:sp>
        <p:nvSpPr>
          <p:cNvPr id="1269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3850" y="9128125"/>
            <a:ext cx="318135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30" tIns="47416" rIns="94830" bIns="47416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/>
            </a:lvl1pPr>
          </a:lstStyle>
          <a:p>
            <a:fld id="{6FC4DE18-8089-46CC-807A-FA67B697BA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10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359123-8EDB-4F30-878A-E6E6CE4A257B}" type="slidenum">
              <a:rPr lang="en-US"/>
              <a:pPr/>
              <a:t>1</a:t>
            </a:fld>
            <a:endParaRPr lang="en-US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A8A152-8F6D-4123-A5E3-F0AA87B5D2A2}" type="slidenum">
              <a:rPr lang="en-US"/>
              <a:pPr/>
              <a:t>10</a:t>
            </a:fld>
            <a:endParaRPr lang="en-US"/>
          </a:p>
        </p:txBody>
      </p:sp>
      <p:sp>
        <p:nvSpPr>
          <p:cNvPr id="492546" name="Rectangle 2"/>
          <p:cNvSpPr>
            <a:spLocks noChangeArrowheads="1"/>
          </p:cNvSpPr>
          <p:nvPr/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547" name="Rectangle 3"/>
          <p:cNvSpPr>
            <a:spLocks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0138" tIns="0" rIns="20138" bIns="0" anchor="b"/>
          <a:lstStyle/>
          <a:p>
            <a:pPr algn="r" defTabSz="966788" eaLnBrk="0" hangingPunct="0"/>
            <a:r>
              <a:rPr lang="en-US" sz="1100" i="1">
                <a:latin typeface="Times New Roman" pitchFamily="18" charset="0"/>
              </a:rPr>
              <a:t>11</a:t>
            </a:r>
          </a:p>
        </p:txBody>
      </p:sp>
      <p:sp>
        <p:nvSpPr>
          <p:cNvPr id="492548" name="Rectangle 4"/>
          <p:cNvSpPr>
            <a:spLocks noChangeArrowheads="1"/>
          </p:cNvSpPr>
          <p:nvPr/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549" name="Rectangle 5"/>
          <p:cNvSpPr>
            <a:spLocks noChangeArrowheads="1"/>
          </p:cNvSpPr>
          <p:nvPr/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5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</p:spPr>
      </p:sp>
      <p:sp>
        <p:nvSpPr>
          <p:cNvPr id="4925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ln/>
        </p:spPr>
        <p:txBody>
          <a:bodyPr lIns="95655" tIns="46988" rIns="95655" bIns="4698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98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1E91E2-5FA2-46B4-BD6B-7D41D333B80E}" type="slidenum">
              <a:rPr lang="en-US"/>
              <a:pPr/>
              <a:t>11</a:t>
            </a:fld>
            <a:endParaRPr lang="en-US"/>
          </a:p>
        </p:txBody>
      </p:sp>
      <p:sp>
        <p:nvSpPr>
          <p:cNvPr id="486402" name="Rectangle 2"/>
          <p:cNvSpPr>
            <a:spLocks noChangeArrowheads="1"/>
          </p:cNvSpPr>
          <p:nvPr/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6403" name="Rectangle 3"/>
          <p:cNvSpPr>
            <a:spLocks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0138" tIns="0" rIns="20138" bIns="0" anchor="b"/>
          <a:lstStyle/>
          <a:p>
            <a:pPr algn="r" defTabSz="966788" eaLnBrk="0" hangingPunct="0"/>
            <a:r>
              <a:rPr lang="en-US" sz="1100" i="1">
                <a:latin typeface="Times New Roman" pitchFamily="18" charset="0"/>
              </a:rPr>
              <a:t>2</a:t>
            </a:r>
          </a:p>
        </p:txBody>
      </p:sp>
      <p:sp>
        <p:nvSpPr>
          <p:cNvPr id="486404" name="Rectangle 4"/>
          <p:cNvSpPr>
            <a:spLocks noChangeArrowheads="1"/>
          </p:cNvSpPr>
          <p:nvPr/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6405" name="Rectangle 5"/>
          <p:cNvSpPr>
            <a:spLocks noChangeArrowheads="1"/>
          </p:cNvSpPr>
          <p:nvPr/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640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</p:spPr>
      </p:sp>
      <p:sp>
        <p:nvSpPr>
          <p:cNvPr id="48640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ln/>
        </p:spPr>
        <p:txBody>
          <a:bodyPr lIns="95655" tIns="46988" rIns="95655" bIns="46988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A51ECF-D491-42EB-919D-F5D188CD6761}" type="slidenum">
              <a:rPr lang="en-US"/>
              <a:pPr/>
              <a:t>12</a:t>
            </a:fld>
            <a:endParaRPr lang="en-US"/>
          </a:p>
        </p:txBody>
      </p:sp>
      <p:sp>
        <p:nvSpPr>
          <p:cNvPr id="478210" name="Rectangle 2"/>
          <p:cNvSpPr>
            <a:spLocks noChangeArrowheads="1"/>
          </p:cNvSpPr>
          <p:nvPr/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8211" name="Rectangle 3"/>
          <p:cNvSpPr>
            <a:spLocks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0138" tIns="0" rIns="20138" bIns="0" anchor="b"/>
          <a:lstStyle/>
          <a:p>
            <a:pPr algn="r" defTabSz="966788" eaLnBrk="0" hangingPunct="0"/>
            <a:r>
              <a:rPr lang="en-US" sz="1100" i="1">
                <a:latin typeface="Times New Roman" pitchFamily="18" charset="0"/>
              </a:rPr>
              <a:t>2</a:t>
            </a:r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8213" name="Rectangle 5"/>
          <p:cNvSpPr>
            <a:spLocks noChangeArrowheads="1"/>
          </p:cNvSpPr>
          <p:nvPr/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821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</p:spPr>
      </p:sp>
      <p:sp>
        <p:nvSpPr>
          <p:cNvPr id="47821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ln/>
        </p:spPr>
        <p:txBody>
          <a:bodyPr lIns="95655" tIns="46988" rIns="95655" bIns="46988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2462D3-D74C-4718-A82A-589BF7480A60}" type="slidenum">
              <a:rPr lang="en-US"/>
              <a:pPr/>
              <a:t>13</a:t>
            </a:fld>
            <a:endParaRPr lang="en-US"/>
          </a:p>
        </p:txBody>
      </p:sp>
      <p:sp>
        <p:nvSpPr>
          <p:cNvPr id="480258" name="Rectangle 2"/>
          <p:cNvSpPr>
            <a:spLocks noChangeArrowheads="1"/>
          </p:cNvSpPr>
          <p:nvPr/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0138" tIns="0" rIns="20138" bIns="0" anchor="b"/>
          <a:lstStyle/>
          <a:p>
            <a:pPr algn="r" defTabSz="966788" eaLnBrk="0" hangingPunct="0"/>
            <a:r>
              <a:rPr lang="en-US" sz="1100" i="1">
                <a:latin typeface="Times New Roman" pitchFamily="18" charset="0"/>
              </a:rPr>
              <a:t>8</a:t>
            </a:r>
          </a:p>
        </p:txBody>
      </p:sp>
      <p:sp>
        <p:nvSpPr>
          <p:cNvPr id="480260" name="Rectangle 4"/>
          <p:cNvSpPr>
            <a:spLocks noChangeArrowheads="1"/>
          </p:cNvSpPr>
          <p:nvPr/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0261" name="Rectangle 5"/>
          <p:cNvSpPr>
            <a:spLocks noChangeArrowheads="1"/>
          </p:cNvSpPr>
          <p:nvPr/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02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</p:spPr>
      </p:sp>
      <p:sp>
        <p:nvSpPr>
          <p:cNvPr id="48026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ln/>
        </p:spPr>
        <p:txBody>
          <a:bodyPr lIns="95655" tIns="46988" rIns="95655" bIns="46988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4F516B-2698-4CD1-8529-6C5EF82C31BC}" type="slidenum">
              <a:rPr lang="en-US"/>
              <a:pPr/>
              <a:t>16</a:t>
            </a:fld>
            <a:endParaRPr lang="en-US"/>
          </a:p>
        </p:txBody>
      </p:sp>
      <p:sp>
        <p:nvSpPr>
          <p:cNvPr id="482306" name="Rectangle 2"/>
          <p:cNvSpPr>
            <a:spLocks noChangeArrowheads="1"/>
          </p:cNvSpPr>
          <p:nvPr/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07" name="Rectangle 3"/>
          <p:cNvSpPr>
            <a:spLocks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0138" tIns="0" rIns="20138" bIns="0" anchor="b"/>
          <a:lstStyle/>
          <a:p>
            <a:pPr algn="r" defTabSz="966788" eaLnBrk="0" hangingPunct="0"/>
            <a:r>
              <a:rPr lang="en-US" sz="1100" i="1">
                <a:latin typeface="Times New Roman" pitchFamily="18" charset="0"/>
              </a:rPr>
              <a:t>9</a:t>
            </a:r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09" name="Rectangle 5"/>
          <p:cNvSpPr>
            <a:spLocks noChangeArrowheads="1"/>
          </p:cNvSpPr>
          <p:nvPr/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3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</p:spPr>
      </p:sp>
      <p:sp>
        <p:nvSpPr>
          <p:cNvPr id="4823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ln/>
        </p:spPr>
        <p:txBody>
          <a:bodyPr lIns="95655" tIns="46988" rIns="95655" bIns="46988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AF402A-8CFC-4021-82C9-AA0DD07495FB}" type="slidenum">
              <a:rPr lang="en-US"/>
              <a:pPr/>
              <a:t>22</a:t>
            </a:fld>
            <a:endParaRPr lang="en-US"/>
          </a:p>
        </p:txBody>
      </p:sp>
      <p:sp>
        <p:nvSpPr>
          <p:cNvPr id="494594" name="Rectangle 2"/>
          <p:cNvSpPr>
            <a:spLocks noChangeArrowheads="1"/>
          </p:cNvSpPr>
          <p:nvPr/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4595" name="Rectangle 3"/>
          <p:cNvSpPr>
            <a:spLocks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0138" tIns="0" rIns="20138" bIns="0" anchor="b"/>
          <a:lstStyle/>
          <a:p>
            <a:pPr algn="r" defTabSz="966788" eaLnBrk="0" hangingPunct="0"/>
            <a:r>
              <a:rPr lang="en-US" sz="1100" i="1">
                <a:latin typeface="Times New Roman" pitchFamily="18" charset="0"/>
              </a:rPr>
              <a:t>15</a:t>
            </a:r>
          </a:p>
        </p:txBody>
      </p:sp>
      <p:sp>
        <p:nvSpPr>
          <p:cNvPr id="494596" name="Rectangle 4"/>
          <p:cNvSpPr>
            <a:spLocks noChangeArrowheads="1"/>
          </p:cNvSpPr>
          <p:nvPr/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4597" name="Rectangle 5"/>
          <p:cNvSpPr>
            <a:spLocks noChangeArrowheads="1"/>
          </p:cNvSpPr>
          <p:nvPr/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45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</p:spPr>
      </p:sp>
      <p:sp>
        <p:nvSpPr>
          <p:cNvPr id="4945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ln/>
        </p:spPr>
        <p:txBody>
          <a:bodyPr lIns="95655" tIns="46988" rIns="95655" bIns="46988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AF402A-8CFC-4021-82C9-AA0DD07495FB}" type="slidenum">
              <a:rPr lang="en-US"/>
              <a:pPr/>
              <a:t>23</a:t>
            </a:fld>
            <a:endParaRPr lang="en-US"/>
          </a:p>
        </p:txBody>
      </p:sp>
      <p:sp>
        <p:nvSpPr>
          <p:cNvPr id="494594" name="Rectangle 2"/>
          <p:cNvSpPr>
            <a:spLocks noChangeArrowheads="1"/>
          </p:cNvSpPr>
          <p:nvPr/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4595" name="Rectangle 3"/>
          <p:cNvSpPr>
            <a:spLocks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0138" tIns="0" rIns="20138" bIns="0" anchor="b"/>
          <a:lstStyle/>
          <a:p>
            <a:pPr algn="r" defTabSz="966788" eaLnBrk="0" hangingPunct="0"/>
            <a:r>
              <a:rPr lang="en-US" sz="1100" i="1">
                <a:latin typeface="Times New Roman" pitchFamily="18" charset="0"/>
              </a:rPr>
              <a:t>15</a:t>
            </a:r>
          </a:p>
        </p:txBody>
      </p:sp>
      <p:sp>
        <p:nvSpPr>
          <p:cNvPr id="494596" name="Rectangle 4"/>
          <p:cNvSpPr>
            <a:spLocks noChangeArrowheads="1"/>
          </p:cNvSpPr>
          <p:nvPr/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4597" name="Rectangle 5"/>
          <p:cNvSpPr>
            <a:spLocks noChangeArrowheads="1"/>
          </p:cNvSpPr>
          <p:nvPr/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45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</p:spPr>
      </p:sp>
      <p:sp>
        <p:nvSpPr>
          <p:cNvPr id="4945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ln/>
        </p:spPr>
        <p:txBody>
          <a:bodyPr lIns="95655" tIns="46988" rIns="95655" bIns="4698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80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AF402A-8CFC-4021-82C9-AA0DD07495FB}" type="slidenum">
              <a:rPr lang="en-US"/>
              <a:pPr/>
              <a:t>24</a:t>
            </a:fld>
            <a:endParaRPr lang="en-US"/>
          </a:p>
        </p:txBody>
      </p:sp>
      <p:sp>
        <p:nvSpPr>
          <p:cNvPr id="494594" name="Rectangle 2"/>
          <p:cNvSpPr>
            <a:spLocks noChangeArrowheads="1"/>
          </p:cNvSpPr>
          <p:nvPr/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4595" name="Rectangle 3"/>
          <p:cNvSpPr>
            <a:spLocks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0138" tIns="0" rIns="20138" bIns="0" anchor="b"/>
          <a:lstStyle/>
          <a:p>
            <a:pPr algn="r" defTabSz="966788" eaLnBrk="0" hangingPunct="0"/>
            <a:r>
              <a:rPr lang="en-US" sz="1100" i="1">
                <a:latin typeface="Times New Roman" pitchFamily="18" charset="0"/>
              </a:rPr>
              <a:t>15</a:t>
            </a:r>
          </a:p>
        </p:txBody>
      </p:sp>
      <p:sp>
        <p:nvSpPr>
          <p:cNvPr id="494596" name="Rectangle 4"/>
          <p:cNvSpPr>
            <a:spLocks noChangeArrowheads="1"/>
          </p:cNvSpPr>
          <p:nvPr/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4597" name="Rectangle 5"/>
          <p:cNvSpPr>
            <a:spLocks noChangeArrowheads="1"/>
          </p:cNvSpPr>
          <p:nvPr/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45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</p:spPr>
      </p:sp>
      <p:sp>
        <p:nvSpPr>
          <p:cNvPr id="4945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ln/>
        </p:spPr>
        <p:txBody>
          <a:bodyPr lIns="95655" tIns="46988" rIns="95655" bIns="4698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43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B9E0FB-6A1A-452D-BC8B-90089543D7C3}" type="slidenum">
              <a:rPr lang="en-US"/>
              <a:pPr/>
              <a:t>25</a:t>
            </a:fld>
            <a:endParaRPr lang="en-US"/>
          </a:p>
        </p:txBody>
      </p:sp>
      <p:sp>
        <p:nvSpPr>
          <p:cNvPr id="496642" name="Rectangle 2"/>
          <p:cNvSpPr>
            <a:spLocks noChangeArrowheads="1"/>
          </p:cNvSpPr>
          <p:nvPr/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6643" name="Rectangle 3"/>
          <p:cNvSpPr>
            <a:spLocks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0138" tIns="0" rIns="20138" bIns="0" anchor="b"/>
          <a:lstStyle/>
          <a:p>
            <a:pPr algn="r" defTabSz="966788" eaLnBrk="0" hangingPunct="0"/>
            <a:r>
              <a:rPr lang="en-US" sz="1100" i="1">
                <a:latin typeface="Times New Roman" pitchFamily="18" charset="0"/>
              </a:rPr>
              <a:t>16</a:t>
            </a:r>
          </a:p>
        </p:txBody>
      </p:sp>
      <p:sp>
        <p:nvSpPr>
          <p:cNvPr id="496644" name="Rectangle 4"/>
          <p:cNvSpPr>
            <a:spLocks noChangeArrowheads="1"/>
          </p:cNvSpPr>
          <p:nvPr/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6645" name="Rectangle 5"/>
          <p:cNvSpPr>
            <a:spLocks noChangeArrowheads="1"/>
          </p:cNvSpPr>
          <p:nvPr/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66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</p:spPr>
      </p:sp>
      <p:sp>
        <p:nvSpPr>
          <p:cNvPr id="4966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ln/>
        </p:spPr>
        <p:txBody>
          <a:bodyPr lIns="95655" tIns="46988" rIns="95655" bIns="46988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CC4D0E-2F12-49A5-8BC5-9F74A705DBF8}" type="slidenum">
              <a:rPr lang="en-US"/>
              <a:pPr/>
              <a:t>26</a:t>
            </a:fld>
            <a:endParaRPr lang="en-US"/>
          </a:p>
        </p:txBody>
      </p:sp>
      <p:sp>
        <p:nvSpPr>
          <p:cNvPr id="500738" name="Rectangle 2"/>
          <p:cNvSpPr>
            <a:spLocks noChangeArrowheads="1"/>
          </p:cNvSpPr>
          <p:nvPr/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0739" name="Rectangle 3"/>
          <p:cNvSpPr>
            <a:spLocks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0138" tIns="0" rIns="20138" bIns="0" anchor="b"/>
          <a:lstStyle/>
          <a:p>
            <a:pPr algn="r" defTabSz="966788" eaLnBrk="0" hangingPunct="0"/>
            <a:r>
              <a:rPr lang="en-US" sz="1100" i="1">
                <a:latin typeface="Times New Roman" pitchFamily="18" charset="0"/>
              </a:rPr>
              <a:t>19</a:t>
            </a:r>
          </a:p>
        </p:txBody>
      </p:sp>
      <p:sp>
        <p:nvSpPr>
          <p:cNvPr id="500740" name="Rectangle 4"/>
          <p:cNvSpPr>
            <a:spLocks noChangeArrowheads="1"/>
          </p:cNvSpPr>
          <p:nvPr/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0741" name="Rectangle 5"/>
          <p:cNvSpPr>
            <a:spLocks noChangeArrowheads="1"/>
          </p:cNvSpPr>
          <p:nvPr/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07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</p:spPr>
      </p:sp>
      <p:sp>
        <p:nvSpPr>
          <p:cNvPr id="5007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ln/>
        </p:spPr>
        <p:txBody>
          <a:bodyPr lIns="95655" tIns="46988" rIns="95655" bIns="46988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998D22-B298-4E0E-BD69-C11233018461}" type="slidenum">
              <a:rPr lang="en-US"/>
              <a:pPr/>
              <a:t>2</a:t>
            </a:fld>
            <a:endParaRPr lang="en-US"/>
          </a:p>
        </p:txBody>
      </p:sp>
      <p:sp>
        <p:nvSpPr>
          <p:cNvPr id="488450" name="Rectangle 2"/>
          <p:cNvSpPr>
            <a:spLocks noChangeArrowheads="1"/>
          </p:cNvSpPr>
          <p:nvPr/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8451" name="Rectangle 3"/>
          <p:cNvSpPr>
            <a:spLocks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0138" tIns="0" rIns="20138" bIns="0" anchor="b"/>
          <a:lstStyle/>
          <a:p>
            <a:pPr algn="r" defTabSz="966788" eaLnBrk="0" hangingPunct="0"/>
            <a:r>
              <a:rPr lang="en-US" sz="1100" i="1">
                <a:latin typeface="Times New Roman" pitchFamily="18" charset="0"/>
              </a:rPr>
              <a:t>7</a:t>
            </a:r>
          </a:p>
        </p:txBody>
      </p:sp>
      <p:sp>
        <p:nvSpPr>
          <p:cNvPr id="488452" name="Rectangle 4"/>
          <p:cNvSpPr>
            <a:spLocks noChangeArrowheads="1"/>
          </p:cNvSpPr>
          <p:nvPr/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8453" name="Rectangle 5"/>
          <p:cNvSpPr>
            <a:spLocks noChangeArrowheads="1"/>
          </p:cNvSpPr>
          <p:nvPr/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845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</p:spPr>
      </p:sp>
      <p:sp>
        <p:nvSpPr>
          <p:cNvPr id="48845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ln/>
        </p:spPr>
        <p:txBody>
          <a:bodyPr lIns="95655" tIns="46988" rIns="95655" bIns="46988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7F399E-DCDF-40AB-93AD-D0BE7B960672}" type="slidenum">
              <a:rPr lang="en-US"/>
              <a:pPr/>
              <a:t>3</a:t>
            </a:fld>
            <a:endParaRPr lang="en-US"/>
          </a:p>
        </p:txBody>
      </p:sp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7F399E-DCDF-40AB-93AD-D0BE7B960672}" type="slidenum">
              <a:rPr lang="en-US"/>
              <a:pPr/>
              <a:t>4</a:t>
            </a:fld>
            <a:endParaRPr lang="en-US"/>
          </a:p>
        </p:txBody>
      </p:sp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24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7F399E-DCDF-40AB-93AD-D0BE7B960672}" type="slidenum">
              <a:rPr lang="en-US"/>
              <a:pPr/>
              <a:t>5</a:t>
            </a:fld>
            <a:endParaRPr lang="en-US"/>
          </a:p>
        </p:txBody>
      </p:sp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5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7F399E-DCDF-40AB-93AD-D0BE7B960672}" type="slidenum">
              <a:rPr lang="en-US"/>
              <a:pPr/>
              <a:t>6</a:t>
            </a:fld>
            <a:endParaRPr lang="en-US"/>
          </a:p>
        </p:txBody>
      </p:sp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84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7F399E-DCDF-40AB-93AD-D0BE7B960672}" type="slidenum">
              <a:rPr lang="en-US"/>
              <a:pPr/>
              <a:t>7</a:t>
            </a:fld>
            <a:endParaRPr lang="en-US"/>
          </a:p>
        </p:txBody>
      </p:sp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67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441D75-10D7-4A1C-8CA9-BEACB7FB4BBB}" type="slidenum">
              <a:rPr lang="en-US"/>
              <a:pPr/>
              <a:t>8</a:t>
            </a:fld>
            <a:endParaRPr lang="en-US"/>
          </a:p>
        </p:txBody>
      </p:sp>
      <p:sp>
        <p:nvSpPr>
          <p:cNvPr id="490498" name="Rectangle 2"/>
          <p:cNvSpPr>
            <a:spLocks noChangeArrowheads="1"/>
          </p:cNvSpPr>
          <p:nvPr/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0499" name="Rectangle 3"/>
          <p:cNvSpPr>
            <a:spLocks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0138" tIns="0" rIns="20138" bIns="0" anchor="b"/>
          <a:lstStyle/>
          <a:p>
            <a:pPr algn="r" defTabSz="966788" eaLnBrk="0" hangingPunct="0"/>
            <a:r>
              <a:rPr lang="en-US" sz="1100" i="1">
                <a:latin typeface="Times New Roman" pitchFamily="18" charset="0"/>
              </a:rPr>
              <a:t>10</a:t>
            </a:r>
          </a:p>
        </p:txBody>
      </p:sp>
      <p:sp>
        <p:nvSpPr>
          <p:cNvPr id="490500" name="Rectangle 4"/>
          <p:cNvSpPr>
            <a:spLocks noChangeArrowheads="1"/>
          </p:cNvSpPr>
          <p:nvPr/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0501" name="Rectangle 5"/>
          <p:cNvSpPr>
            <a:spLocks noChangeArrowheads="1"/>
          </p:cNvSpPr>
          <p:nvPr/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050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</p:spPr>
      </p:sp>
      <p:sp>
        <p:nvSpPr>
          <p:cNvPr id="49050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ln/>
        </p:spPr>
        <p:txBody>
          <a:bodyPr lIns="95655" tIns="46988" rIns="95655" bIns="46988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A8A152-8F6D-4123-A5E3-F0AA87B5D2A2}" type="slidenum">
              <a:rPr lang="en-US"/>
              <a:pPr/>
              <a:t>9</a:t>
            </a:fld>
            <a:endParaRPr lang="en-US"/>
          </a:p>
        </p:txBody>
      </p:sp>
      <p:sp>
        <p:nvSpPr>
          <p:cNvPr id="492546" name="Rectangle 2"/>
          <p:cNvSpPr>
            <a:spLocks noChangeArrowheads="1"/>
          </p:cNvSpPr>
          <p:nvPr/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547" name="Rectangle 3"/>
          <p:cNvSpPr>
            <a:spLocks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0138" tIns="0" rIns="20138" bIns="0" anchor="b"/>
          <a:lstStyle/>
          <a:p>
            <a:pPr algn="r" defTabSz="966788" eaLnBrk="0" hangingPunct="0"/>
            <a:r>
              <a:rPr lang="en-US" sz="1100" i="1">
                <a:latin typeface="Times New Roman" pitchFamily="18" charset="0"/>
              </a:rPr>
              <a:t>11</a:t>
            </a:r>
          </a:p>
        </p:txBody>
      </p:sp>
      <p:sp>
        <p:nvSpPr>
          <p:cNvPr id="492548" name="Rectangle 4"/>
          <p:cNvSpPr>
            <a:spLocks noChangeArrowheads="1"/>
          </p:cNvSpPr>
          <p:nvPr/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549" name="Rectangle 5"/>
          <p:cNvSpPr>
            <a:spLocks noChangeArrowheads="1"/>
          </p:cNvSpPr>
          <p:nvPr/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5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</p:spPr>
      </p:sp>
      <p:sp>
        <p:nvSpPr>
          <p:cNvPr id="4925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ln/>
        </p:spPr>
        <p:txBody>
          <a:bodyPr lIns="95655" tIns="46988" rIns="95655" bIns="46988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38D4FE-4A6D-4D5D-8397-D8BE38861C8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B33702-9513-4D92-9AEC-0A719A9D27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5C0FB4-BFE9-4C9D-AD73-01B766F122A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F1E1A93-D47C-4DCB-8A33-D1E7EEADE88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F4DBEC2-225A-4FE0-8A24-0CECC808E7F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D64ECC-E2D4-479E-9283-C9FA0E7C30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157175-7011-446F-AA99-A38B5EB6D93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AB8C92-56FE-438A-830E-A8BD0D3CE4D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C5F1A0-00B0-4D2E-911A-316A6067BD9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BA8F49-1D62-4080-A4DE-A9BA13EFF8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DADE7E-E2C8-4934-A7CD-DBF51C40CE2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D54F59-556B-421E-9BCC-EF3FB59A07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48C3B8-7B5D-42B6-B6B0-9FF75FB605F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E935863C-B6DD-40F6-BC4B-22EC722ADE7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25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2.wmf"/><Relationship Id="rId12" Type="http://schemas.openxmlformats.org/officeDocument/2006/relationships/oleObject" Target="../embeddings/oleObject22.bin"/><Relationship Id="rId17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4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24.wmf"/><Relationship Id="rId5" Type="http://schemas.openxmlformats.org/officeDocument/2006/relationships/image" Target="../media/image21.wmf"/><Relationship Id="rId15" Type="http://schemas.openxmlformats.org/officeDocument/2006/relationships/image" Target="../media/image26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3.wmf"/><Relationship Id="rId14" Type="http://schemas.openxmlformats.org/officeDocument/2006/relationships/oleObject" Target="../embeddings/oleObject23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wmf"/><Relationship Id="rId18" Type="http://schemas.openxmlformats.org/officeDocument/2006/relationships/oleObject" Target="../embeddings/oleObject9.bin"/><Relationship Id="rId26" Type="http://schemas.openxmlformats.org/officeDocument/2006/relationships/oleObject" Target="../embeddings/oleObject13.bin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11.wmf"/><Relationship Id="rId34" Type="http://schemas.openxmlformats.org/officeDocument/2006/relationships/oleObject" Target="../embeddings/oleObject17.bin"/><Relationship Id="rId7" Type="http://schemas.openxmlformats.org/officeDocument/2006/relationships/image" Target="../media/image4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9.wmf"/><Relationship Id="rId25" Type="http://schemas.openxmlformats.org/officeDocument/2006/relationships/image" Target="../media/image13.wmf"/><Relationship Id="rId33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29" Type="http://schemas.openxmlformats.org/officeDocument/2006/relationships/image" Target="../media/image15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.wmf"/><Relationship Id="rId24" Type="http://schemas.openxmlformats.org/officeDocument/2006/relationships/oleObject" Target="../embeddings/oleObject12.bin"/><Relationship Id="rId32" Type="http://schemas.openxmlformats.org/officeDocument/2006/relationships/oleObject" Target="../embeddings/oleObject16.bin"/><Relationship Id="rId5" Type="http://schemas.openxmlformats.org/officeDocument/2006/relationships/image" Target="../media/image3.wmf"/><Relationship Id="rId15" Type="http://schemas.openxmlformats.org/officeDocument/2006/relationships/image" Target="../media/image8.wmf"/><Relationship Id="rId23" Type="http://schemas.openxmlformats.org/officeDocument/2006/relationships/image" Target="../media/image12.wmf"/><Relationship Id="rId28" Type="http://schemas.openxmlformats.org/officeDocument/2006/relationships/oleObject" Target="../embeddings/oleObject14.bin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10.wmf"/><Relationship Id="rId31" Type="http://schemas.openxmlformats.org/officeDocument/2006/relationships/image" Target="../media/image16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wmf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openxmlformats.org/officeDocument/2006/relationships/image" Target="../media/image14.wmf"/><Relationship Id="rId30" Type="http://schemas.openxmlformats.org/officeDocument/2006/relationships/oleObject" Target="../embeddings/oleObject15.bin"/><Relationship Id="rId35" Type="http://schemas.openxmlformats.org/officeDocument/2006/relationships/image" Target="../media/image18.wmf"/><Relationship Id="rId8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ChangeArrowheads="1"/>
          </p:cNvSpPr>
          <p:nvPr/>
        </p:nvSpPr>
        <p:spPr bwMode="auto">
          <a:xfrm>
            <a:off x="533400" y="381000"/>
            <a:ext cx="8229600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ctr"/>
            <a:r>
              <a:rPr lang="en-US" sz="3600" dirty="0">
                <a:solidFill>
                  <a:srgbClr val="CC0066"/>
                </a:solidFill>
                <a:latin typeface="Cambria" panose="02040503050406030204" pitchFamily="18" charset="0"/>
              </a:rPr>
              <a:t>Overview of Query Evaluation</a:t>
            </a:r>
          </a:p>
        </p:txBody>
      </p:sp>
      <p:sp>
        <p:nvSpPr>
          <p:cNvPr id="357379" name="Rectangle 3"/>
          <p:cNvSpPr>
            <a:spLocks noChangeArrowheads="1"/>
          </p:cNvSpPr>
          <p:nvPr/>
        </p:nvSpPr>
        <p:spPr bwMode="auto">
          <a:xfrm>
            <a:off x="381000" y="1219200"/>
            <a:ext cx="4038600" cy="5257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dirty="0">
                <a:latin typeface="Cambria" panose="02040503050406030204" pitchFamily="18" charset="0"/>
              </a:rPr>
              <a:t>A user query is expressed using SQL or other languages, ideally natural languages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dirty="0">
                <a:latin typeface="Cambria" panose="02040503050406030204" pitchFamily="18" charset="0"/>
              </a:rPr>
              <a:t>A parsed query is essentially treated as a </a:t>
            </a:r>
            <a:r>
              <a:rPr lang="en-US" dirty="0">
                <a:solidFill>
                  <a:schemeClr val="accent2"/>
                </a:solidFill>
                <a:latin typeface="Cambria" panose="02040503050406030204" pitchFamily="18" charset="0"/>
              </a:rPr>
              <a:t>relational algebra</a:t>
            </a:r>
            <a:r>
              <a:rPr lang="en-US" dirty="0">
                <a:latin typeface="Cambria" panose="02040503050406030204" pitchFamily="18" charset="0"/>
              </a:rPr>
              <a:t> expression</a:t>
            </a:r>
          </a:p>
          <a:p>
            <a:pPr marL="742950" lvl="1" indent="-285750">
              <a:spcBef>
                <a:spcPct val="20000"/>
              </a:spcBef>
              <a:buFont typeface="Wingdings" charset="2"/>
              <a:buChar char="§"/>
            </a:pPr>
            <a:r>
              <a:rPr lang="en-US" sz="1800" dirty="0">
                <a:latin typeface="Cambria" panose="02040503050406030204" pitchFamily="18" charset="0"/>
              </a:rPr>
              <a:t>Selection (</a:t>
            </a:r>
            <a:r>
              <a:rPr lang="ru-RU" sz="1800" dirty="0">
                <a:latin typeface="Cambria" panose="02040503050406030204" pitchFamily="18" charset="0"/>
              </a:rPr>
              <a:t>б</a:t>
            </a:r>
            <a:r>
              <a:rPr lang="en-US" sz="1800" dirty="0">
                <a:latin typeface="Cambria" panose="02040503050406030204" pitchFamily="18" charset="0"/>
              </a:rPr>
              <a:t>)</a:t>
            </a:r>
          </a:p>
          <a:p>
            <a:pPr marL="742950" lvl="1" indent="-285750">
              <a:spcBef>
                <a:spcPct val="20000"/>
              </a:spcBef>
              <a:buFont typeface="Wingdings" charset="2"/>
              <a:buChar char="§"/>
            </a:pPr>
            <a:r>
              <a:rPr lang="en-US" sz="1800" dirty="0">
                <a:latin typeface="Cambria" panose="02040503050406030204" pitchFamily="18" charset="0"/>
              </a:rPr>
              <a:t>Join (     )</a:t>
            </a:r>
          </a:p>
          <a:p>
            <a:pPr marL="742950" lvl="1" indent="-285750">
              <a:spcBef>
                <a:spcPct val="20000"/>
              </a:spcBef>
              <a:buFont typeface="Wingdings" charset="2"/>
              <a:buChar char="§"/>
            </a:pPr>
            <a:r>
              <a:rPr lang="en-US" sz="1800" dirty="0">
                <a:latin typeface="Cambria" panose="02040503050406030204" pitchFamily="18" charset="0"/>
              </a:rPr>
              <a:t>Project(</a:t>
            </a:r>
            <a:r>
              <a:rPr lang="el-GR" sz="1800" dirty="0">
                <a:latin typeface="Cambria" panose="02040503050406030204" pitchFamily="18" charset="0"/>
              </a:rPr>
              <a:t>Π</a:t>
            </a:r>
            <a:r>
              <a:rPr lang="en-US" sz="1800" dirty="0">
                <a:latin typeface="Cambria" panose="02040503050406030204" pitchFamily="18" charset="0"/>
              </a:rPr>
              <a:t>)</a:t>
            </a:r>
          </a:p>
          <a:p>
            <a:pPr marL="742950" lvl="1" indent="-285750">
              <a:spcBef>
                <a:spcPct val="20000"/>
              </a:spcBef>
              <a:buFont typeface="Wingdings" charset="2"/>
              <a:buChar char="§"/>
            </a:pPr>
            <a:r>
              <a:rPr lang="en-US" sz="1800" dirty="0">
                <a:latin typeface="Cambria" panose="02040503050406030204" pitchFamily="18" charset="0"/>
              </a:rPr>
              <a:t>Union, intersection and difference, cross product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1800" dirty="0">
                <a:latin typeface="Cambria" panose="02040503050406030204" pitchFamily="18" charset="0"/>
              </a:rPr>
              <a:t>Query optimizer </a:t>
            </a:r>
          </a:p>
          <a:p>
            <a:pPr marL="742950" lvl="1" indent="-285750">
              <a:spcBef>
                <a:spcPct val="20000"/>
              </a:spcBef>
              <a:buFont typeface="Wingdings" charset="2"/>
              <a:buChar char="§"/>
            </a:pPr>
            <a:r>
              <a:rPr lang="en-US" sz="1800" dirty="0">
                <a:latin typeface="Cambria" panose="02040503050406030204" pitchFamily="18" charset="0"/>
              </a:rPr>
              <a:t>Enumerates the possible plans to evaluate expression,</a:t>
            </a:r>
          </a:p>
          <a:p>
            <a:pPr marL="742950" lvl="1" indent="-285750">
              <a:spcBef>
                <a:spcPct val="20000"/>
              </a:spcBef>
              <a:buFont typeface="Wingdings" charset="2"/>
              <a:buChar char="§"/>
            </a:pPr>
            <a:r>
              <a:rPr lang="en-US" sz="1800" dirty="0">
                <a:latin typeface="Cambria" panose="02040503050406030204" pitchFamily="18" charset="0"/>
              </a:rPr>
              <a:t>Select a small subset of these plans and estimate their cost</a:t>
            </a:r>
            <a:endParaRPr lang="el-GR" sz="1800" dirty="0">
              <a:latin typeface="Cambria" panose="02040503050406030204" pitchFamily="18" charset="0"/>
            </a:endParaRPr>
          </a:p>
        </p:txBody>
      </p:sp>
      <p:sp>
        <p:nvSpPr>
          <p:cNvPr id="357406" name="Rectangle 30"/>
          <p:cNvSpPr>
            <a:spLocks noChangeArrowheads="1"/>
          </p:cNvSpPr>
          <p:nvPr/>
        </p:nvSpPr>
        <p:spPr bwMode="auto">
          <a:xfrm>
            <a:off x="5334000" y="2362200"/>
            <a:ext cx="1828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/>
              <a:t>Query Parser</a:t>
            </a:r>
          </a:p>
        </p:txBody>
      </p:sp>
      <p:sp>
        <p:nvSpPr>
          <p:cNvPr id="357407" name="Rectangle 31"/>
          <p:cNvSpPr>
            <a:spLocks noChangeArrowheads="1"/>
          </p:cNvSpPr>
          <p:nvPr/>
        </p:nvSpPr>
        <p:spPr bwMode="auto">
          <a:xfrm>
            <a:off x="4800600" y="3657600"/>
            <a:ext cx="28956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400"/>
          </a:p>
        </p:txBody>
      </p:sp>
      <p:sp>
        <p:nvSpPr>
          <p:cNvPr id="357408" name="Text Box 32"/>
          <p:cNvSpPr txBox="1">
            <a:spLocks noChangeArrowheads="1"/>
          </p:cNvSpPr>
          <p:nvPr/>
        </p:nvSpPr>
        <p:spPr bwMode="auto">
          <a:xfrm>
            <a:off x="2879725" y="576103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400">
              <a:latin typeface="Cambria" panose="02040503050406030204" pitchFamily="18" charset="0"/>
            </a:endParaRPr>
          </a:p>
        </p:txBody>
      </p:sp>
      <p:sp>
        <p:nvSpPr>
          <p:cNvPr id="357409" name="Rectangle 33"/>
          <p:cNvSpPr>
            <a:spLocks noChangeArrowheads="1"/>
          </p:cNvSpPr>
          <p:nvPr/>
        </p:nvSpPr>
        <p:spPr bwMode="auto">
          <a:xfrm>
            <a:off x="4953000" y="4191000"/>
            <a:ext cx="9906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/>
              <a:t>Plan </a:t>
            </a:r>
          </a:p>
          <a:p>
            <a:pPr algn="ctr"/>
            <a:r>
              <a:rPr lang="en-US" sz="1400"/>
              <a:t>Generator</a:t>
            </a:r>
          </a:p>
        </p:txBody>
      </p:sp>
      <p:sp>
        <p:nvSpPr>
          <p:cNvPr id="357410" name="Rectangle 34"/>
          <p:cNvSpPr>
            <a:spLocks noChangeArrowheads="1"/>
          </p:cNvSpPr>
          <p:nvPr/>
        </p:nvSpPr>
        <p:spPr bwMode="auto">
          <a:xfrm>
            <a:off x="6553200" y="4191000"/>
            <a:ext cx="9906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/>
              <a:t>Plan Cost </a:t>
            </a:r>
          </a:p>
          <a:p>
            <a:pPr algn="ctr"/>
            <a:r>
              <a:rPr lang="en-US" sz="1400"/>
              <a:t>Estimator</a:t>
            </a:r>
          </a:p>
        </p:txBody>
      </p:sp>
      <p:sp>
        <p:nvSpPr>
          <p:cNvPr id="357411" name="Text Box 35"/>
          <p:cNvSpPr txBox="1">
            <a:spLocks noChangeArrowheads="1"/>
          </p:cNvSpPr>
          <p:nvPr/>
        </p:nvSpPr>
        <p:spPr bwMode="auto">
          <a:xfrm>
            <a:off x="5257800" y="3681413"/>
            <a:ext cx="2000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Query Optimizer</a:t>
            </a:r>
          </a:p>
        </p:txBody>
      </p:sp>
      <p:sp>
        <p:nvSpPr>
          <p:cNvPr id="357412" name="Text Box 36"/>
          <p:cNvSpPr txBox="1">
            <a:spLocks noChangeArrowheads="1"/>
          </p:cNvSpPr>
          <p:nvPr/>
        </p:nvSpPr>
        <p:spPr bwMode="auto">
          <a:xfrm>
            <a:off x="5632450" y="1676400"/>
            <a:ext cx="1301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/>
              <a:t>User Query</a:t>
            </a:r>
          </a:p>
        </p:txBody>
      </p:sp>
      <p:sp>
        <p:nvSpPr>
          <p:cNvPr id="357413" name="Rectangle 37"/>
          <p:cNvSpPr>
            <a:spLocks noChangeArrowheads="1"/>
          </p:cNvSpPr>
          <p:nvPr/>
        </p:nvSpPr>
        <p:spPr bwMode="auto">
          <a:xfrm>
            <a:off x="5029200" y="5334000"/>
            <a:ext cx="25146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/>
              <a:t>Query Plan Evaluator</a:t>
            </a:r>
          </a:p>
        </p:txBody>
      </p:sp>
      <p:sp>
        <p:nvSpPr>
          <p:cNvPr id="357414" name="Rectangle 38"/>
          <p:cNvSpPr>
            <a:spLocks noChangeArrowheads="1"/>
          </p:cNvSpPr>
          <p:nvPr/>
        </p:nvSpPr>
        <p:spPr bwMode="auto">
          <a:xfrm>
            <a:off x="8001000" y="4114800"/>
            <a:ext cx="8382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/>
              <a:t>Catalog</a:t>
            </a:r>
          </a:p>
          <a:p>
            <a:pPr algn="ctr"/>
            <a:r>
              <a:rPr lang="en-US" sz="1400"/>
              <a:t>Manager</a:t>
            </a:r>
          </a:p>
        </p:txBody>
      </p:sp>
      <p:sp>
        <p:nvSpPr>
          <p:cNvPr id="357415" name="Line 39"/>
          <p:cNvSpPr>
            <a:spLocks noChangeShapeType="1"/>
          </p:cNvSpPr>
          <p:nvPr/>
        </p:nvSpPr>
        <p:spPr bwMode="auto">
          <a:xfrm>
            <a:off x="624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7416" name="Text Box 40"/>
          <p:cNvSpPr txBox="1">
            <a:spLocks noChangeArrowheads="1"/>
          </p:cNvSpPr>
          <p:nvPr/>
        </p:nvSpPr>
        <p:spPr bwMode="auto">
          <a:xfrm>
            <a:off x="6324600" y="3200400"/>
            <a:ext cx="13160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Parsed Query</a:t>
            </a:r>
          </a:p>
        </p:txBody>
      </p:sp>
      <p:sp>
        <p:nvSpPr>
          <p:cNvPr id="357417" name="Line 41"/>
          <p:cNvSpPr>
            <a:spLocks noChangeShapeType="1"/>
          </p:cNvSpPr>
          <p:nvPr/>
        </p:nvSpPr>
        <p:spPr bwMode="auto">
          <a:xfrm>
            <a:off x="7543800" y="4495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7418" name="Line 42"/>
          <p:cNvSpPr>
            <a:spLocks noChangeShapeType="1"/>
          </p:cNvSpPr>
          <p:nvPr/>
        </p:nvSpPr>
        <p:spPr bwMode="auto">
          <a:xfrm>
            <a:off x="6248400" y="2057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7419" name="Line 43"/>
          <p:cNvSpPr>
            <a:spLocks noChangeShapeType="1"/>
          </p:cNvSpPr>
          <p:nvPr/>
        </p:nvSpPr>
        <p:spPr bwMode="auto">
          <a:xfrm>
            <a:off x="6248400" y="4953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57421" name="Object 45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680858"/>
              </p:ext>
            </p:extLst>
          </p:nvPr>
        </p:nvGraphicFramePr>
        <p:xfrm>
          <a:off x="1752600" y="3657600"/>
          <a:ext cx="2286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" name="Equation" r:id="rId4" imgW="444240" imgH="304560" progId="Equation.3">
                  <p:embed/>
                </p:oleObj>
              </mc:Choice>
              <mc:Fallback>
                <p:oleObj name="Equation" r:id="rId4" imgW="444240" imgH="3045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657600"/>
                        <a:ext cx="228600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470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9152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762000"/>
          </a:xfrm>
          <a:noFill/>
          <a:ln/>
        </p:spPr>
        <p:txBody>
          <a:bodyPr lIns="90488" tIns="44450" rIns="90488" bIns="44450"/>
          <a:lstStyle/>
          <a:p>
            <a:r>
              <a:rPr lang="en-US" sz="3600" dirty="0">
                <a:latin typeface="Cambria" panose="02040503050406030204" pitchFamily="18" charset="0"/>
                <a:cs typeface="Comic Sans MS"/>
              </a:rPr>
              <a:t>More Equivalences</a:t>
            </a:r>
          </a:p>
        </p:txBody>
      </p:sp>
      <p:sp>
        <p:nvSpPr>
          <p:cNvPr id="49152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382000" cy="3657600"/>
          </a:xfrm>
          <a:noFill/>
          <a:ln/>
        </p:spPr>
        <p:txBody>
          <a:bodyPr lIns="90488" tIns="44450" rIns="90488" bIns="44450"/>
          <a:lstStyle/>
          <a:p>
            <a:r>
              <a:rPr lang="en-US" sz="2400" dirty="0">
                <a:latin typeface="Cambria" panose="02040503050406030204" pitchFamily="18" charset="0"/>
                <a:cs typeface="Comic Sans MS"/>
              </a:rPr>
              <a:t>A projection commutes with a selection that only uses attributes retained by the projection</a:t>
            </a:r>
          </a:p>
          <a:p>
            <a:r>
              <a:rPr lang="en-US" sz="2400" dirty="0">
                <a:latin typeface="Cambria" panose="02040503050406030204" pitchFamily="18" charset="0"/>
                <a:cs typeface="Comic Sans MS"/>
              </a:rPr>
              <a:t>Selection between attributes of the two arguments of a cross-product converts cross-product to a join</a:t>
            </a:r>
          </a:p>
          <a:p>
            <a:r>
              <a:rPr lang="en-US" sz="2400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A selection on just attributes of R commutes with R       S   (i.e.,     (R      S)          (R)      S )</a:t>
            </a:r>
          </a:p>
          <a:p>
            <a:r>
              <a:rPr lang="en-US" sz="2400" dirty="0">
                <a:latin typeface="Cambria" panose="02040503050406030204" pitchFamily="18" charset="0"/>
                <a:cs typeface="Comic Sans MS"/>
              </a:rPr>
              <a:t>Similarly, if a projection follows a join R      S, we can `push’ it by retaining only attributes of R (and S) that are needed for the join or are kept by the projection</a:t>
            </a:r>
          </a:p>
        </p:txBody>
      </p:sp>
      <p:graphicFrame>
        <p:nvGraphicFramePr>
          <p:cNvPr id="491526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1981200" y="3832225"/>
          <a:ext cx="415925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44" name="Equation" r:id="rId4" imgW="415800" imgH="269640" progId="Equation.3">
                  <p:embed/>
                </p:oleObj>
              </mc:Choice>
              <mc:Fallback>
                <p:oleObj name="Equation" r:id="rId4" imgW="415800" imgH="269640" progId="Equation.3">
                  <p:embed/>
                  <p:pic>
                    <p:nvPicPr>
                      <p:cNvPr id="491526" name="Object 6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832225"/>
                        <a:ext cx="415925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27" name="Object 7">
            <a:hlinkClick r:id="" action="ppaction://ole?verb=0"/>
          </p:cNvPr>
          <p:cNvGraphicFramePr>
            <a:graphicFrameLocks/>
          </p:cNvGraphicFramePr>
          <p:nvPr/>
        </p:nvGraphicFramePr>
        <p:xfrm>
          <a:off x="1371600" y="3843338"/>
          <a:ext cx="38100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45" name="Equation" r:id="rId6" imgW="380880" imgH="347400" progId="Equation.3">
                  <p:embed/>
                </p:oleObj>
              </mc:Choice>
              <mc:Fallback>
                <p:oleObj name="Equation" r:id="rId6" imgW="380880" imgH="347400" progId="Equation.3">
                  <p:embed/>
                  <p:pic>
                    <p:nvPicPr>
                      <p:cNvPr id="491527" name="Object 7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843338"/>
                        <a:ext cx="38100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28" name="Object 8">
            <a:hlinkClick r:id="" action="ppaction://ole?verb=0"/>
          </p:cNvPr>
          <p:cNvGraphicFramePr>
            <a:graphicFrameLocks/>
          </p:cNvGraphicFramePr>
          <p:nvPr/>
        </p:nvGraphicFramePr>
        <p:xfrm>
          <a:off x="3775075" y="3832225"/>
          <a:ext cx="415925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46" name="Equation" r:id="rId8" imgW="415800" imgH="269640" progId="Equation.3">
                  <p:embed/>
                </p:oleObj>
              </mc:Choice>
              <mc:Fallback>
                <p:oleObj name="Equation" r:id="rId8" imgW="415800" imgH="269640" progId="Equation.3">
                  <p:embed/>
                  <p:pic>
                    <p:nvPicPr>
                      <p:cNvPr id="491528" name="Object 8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5075" y="3832225"/>
                        <a:ext cx="415925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29" name="Object 9">
            <a:hlinkClick r:id="" action="ppaction://ole?verb=0"/>
          </p:cNvPr>
          <p:cNvGraphicFramePr>
            <a:graphicFrameLocks/>
          </p:cNvGraphicFramePr>
          <p:nvPr/>
        </p:nvGraphicFramePr>
        <p:xfrm>
          <a:off x="7508875" y="3495842"/>
          <a:ext cx="415925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47" name="Equation" r:id="rId10" imgW="415800" imgH="269640" progId="Equation.3">
                  <p:embed/>
                </p:oleObj>
              </mc:Choice>
              <mc:Fallback>
                <p:oleObj name="Equation" r:id="rId10" imgW="415800" imgH="269640" progId="Equation.3">
                  <p:embed/>
                  <p:pic>
                    <p:nvPicPr>
                      <p:cNvPr id="491529" name="Object 9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8875" y="3495842"/>
                        <a:ext cx="415925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30" name="Object 10">
            <a:hlinkClick r:id="" action="ppaction://ole?verb=0"/>
          </p:cNvPr>
          <p:cNvGraphicFramePr>
            <a:graphicFrameLocks/>
          </p:cNvGraphicFramePr>
          <p:nvPr/>
        </p:nvGraphicFramePr>
        <p:xfrm>
          <a:off x="3048000" y="3843338"/>
          <a:ext cx="38100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48" name="Equation" r:id="rId12" imgW="380880" imgH="347400" progId="Equation.3">
                  <p:embed/>
                </p:oleObj>
              </mc:Choice>
              <mc:Fallback>
                <p:oleObj name="Equation" r:id="rId12" imgW="380880" imgH="347400" progId="Equation.3">
                  <p:embed/>
                  <p:pic>
                    <p:nvPicPr>
                      <p:cNvPr id="491530" name="Object 10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843338"/>
                        <a:ext cx="38100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31" name="Object 11">
            <a:hlinkClick r:id="" action="ppaction://ole?verb=0"/>
          </p:cNvPr>
          <p:cNvGraphicFramePr>
            <a:graphicFrameLocks/>
          </p:cNvGraphicFramePr>
          <p:nvPr/>
        </p:nvGraphicFramePr>
        <p:xfrm>
          <a:off x="2741613" y="3810000"/>
          <a:ext cx="4587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49" name="Equation" r:id="rId14" imgW="458640" imgH="415800" progId="Equation.3">
                  <p:embed/>
                </p:oleObj>
              </mc:Choice>
              <mc:Fallback>
                <p:oleObj name="Equation" r:id="rId14" imgW="458640" imgH="415800" progId="Equation.3">
                  <p:embed/>
                  <p:pic>
                    <p:nvPicPr>
                      <p:cNvPr id="491531" name="Object 11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1613" y="3810000"/>
                        <a:ext cx="458787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32" name="Object 12">
            <a:hlinkClick r:id="" action="ppaction://ole?verb=0"/>
          </p:cNvPr>
          <p:cNvGraphicFramePr>
            <a:graphicFrameLocks/>
          </p:cNvGraphicFramePr>
          <p:nvPr/>
        </p:nvGraphicFramePr>
        <p:xfrm>
          <a:off x="5984875" y="4302125"/>
          <a:ext cx="415925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50" name="Equation" r:id="rId16" imgW="415800" imgH="269640" progId="Equation.3">
                  <p:embed/>
                </p:oleObj>
              </mc:Choice>
              <mc:Fallback>
                <p:oleObj name="Equation" r:id="rId16" imgW="415800" imgH="269640" progId="Equation.3">
                  <p:embed/>
                  <p:pic>
                    <p:nvPicPr>
                      <p:cNvPr id="491532" name="Object 12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4875" y="4302125"/>
                        <a:ext cx="415925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53304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9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85380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1143000"/>
          </a:xfrm>
          <a:noFill/>
          <a:ln/>
        </p:spPr>
        <p:txBody>
          <a:bodyPr lIns="90488" tIns="44450" rIns="90488" bIns="44450"/>
          <a:lstStyle/>
          <a:p>
            <a:r>
              <a:rPr lang="en-US" sz="3600" dirty="0">
                <a:latin typeface="Cambria" panose="02040503050406030204" pitchFamily="18" charset="0"/>
                <a:cs typeface="Comic Sans MS"/>
              </a:rPr>
              <a:t>Challenges of Query Optimization</a:t>
            </a:r>
          </a:p>
        </p:txBody>
      </p:sp>
      <p:sp>
        <p:nvSpPr>
          <p:cNvPr id="48538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620000" cy="4572000"/>
          </a:xfrm>
          <a:noFill/>
          <a:ln/>
        </p:spPr>
        <p:txBody>
          <a:bodyPr lIns="90488" tIns="44450" rIns="90488" bIns="44450"/>
          <a:lstStyle/>
          <a:p>
            <a:r>
              <a:rPr lang="en-US" dirty="0">
                <a:latin typeface="Cambria" panose="02040503050406030204" pitchFamily="18" charset="0"/>
                <a:cs typeface="Comic Sans MS"/>
              </a:rPr>
              <a:t>Two main issues:</a:t>
            </a:r>
          </a:p>
          <a:p>
            <a:pPr lvl="1">
              <a:buSzPct val="75000"/>
            </a:pPr>
            <a:r>
              <a:rPr lang="en-US" dirty="0">
                <a:latin typeface="Cambria" panose="02040503050406030204" pitchFamily="18" charset="0"/>
                <a:cs typeface="Comic Sans MS"/>
              </a:rPr>
              <a:t>For a given query, what plans are considered?</a:t>
            </a:r>
          </a:p>
          <a:p>
            <a:pPr lvl="2">
              <a:buSzPct val="75000"/>
            </a:pPr>
            <a:r>
              <a:rPr lang="en-US" dirty="0">
                <a:latin typeface="Cambria" panose="02040503050406030204" pitchFamily="18" charset="0"/>
                <a:cs typeface="Comic Sans MS"/>
              </a:rPr>
              <a:t>Search space is huge</a:t>
            </a:r>
          </a:p>
          <a:p>
            <a:pPr lvl="1">
              <a:buSzPct val="75000"/>
            </a:pPr>
            <a:r>
              <a:rPr lang="en-US" dirty="0">
                <a:latin typeface="Cambria" panose="02040503050406030204" pitchFamily="18" charset="0"/>
                <a:cs typeface="Comic Sans MS"/>
              </a:rPr>
              <a:t>How to estimate the cost of a plan?</a:t>
            </a:r>
          </a:p>
          <a:p>
            <a:r>
              <a:rPr lang="en-US" dirty="0">
                <a:latin typeface="Cambria" panose="02040503050406030204" pitchFamily="18" charset="0"/>
                <a:cs typeface="Comic Sans MS"/>
              </a:rPr>
              <a:t>Solutions</a:t>
            </a:r>
          </a:p>
          <a:p>
            <a:pPr lvl="1"/>
            <a:r>
              <a:rPr lang="en-US" dirty="0">
                <a:latin typeface="Cambria" panose="02040503050406030204" pitchFamily="18" charset="0"/>
                <a:cs typeface="Comic Sans MS"/>
              </a:rPr>
              <a:t>Ideally: find best plan</a:t>
            </a:r>
          </a:p>
          <a:p>
            <a:pPr lvl="1"/>
            <a:r>
              <a:rPr lang="en-US" dirty="0">
                <a:latin typeface="Cambria" panose="02040503050406030204" pitchFamily="18" charset="0"/>
                <a:cs typeface="Comic Sans MS"/>
              </a:rPr>
              <a:t>Practically: avoid worst plans</a:t>
            </a: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8221"/>
            <a:ext cx="9144000" cy="1104900"/>
          </a:xfrm>
          <a:noFill/>
          <a:ln/>
        </p:spPr>
        <p:txBody>
          <a:bodyPr lIns="90488" tIns="44450" rIns="90488" bIns="44450"/>
          <a:lstStyle/>
          <a:p>
            <a:r>
              <a:rPr lang="en-US" sz="3600" dirty="0">
                <a:latin typeface="Cambria" panose="02040503050406030204" pitchFamily="18" charset="0"/>
                <a:cs typeface="Comic Sans MS"/>
              </a:rPr>
              <a:t>Highlights of IBM System R Optimizer (1979)</a:t>
            </a:r>
          </a:p>
        </p:txBody>
      </p:sp>
      <p:sp>
        <p:nvSpPr>
          <p:cNvPr id="47718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534400" cy="5257800"/>
          </a:xfrm>
          <a:noFill/>
          <a:ln/>
        </p:spPr>
        <p:txBody>
          <a:bodyPr lIns="90488" tIns="44450" rIns="90488" bIns="44450"/>
          <a:lstStyle/>
          <a:p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Comic Sans MS"/>
              </a:rPr>
              <a:t>Impact</a:t>
            </a:r>
          </a:p>
          <a:p>
            <a:pPr lvl="1">
              <a:buSzPct val="75000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Comic Sans MS"/>
              </a:rPr>
              <a:t>Most widely used currently; works well for &lt; 10 joins</a:t>
            </a:r>
          </a:p>
          <a:p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Comic Sans MS"/>
              </a:rPr>
              <a:t>Cost estimation</a:t>
            </a:r>
          </a:p>
          <a:p>
            <a:pPr lvl="1">
              <a:buSzPct val="75000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Comic Sans MS"/>
              </a:rPr>
              <a:t>Statistics, maintained in system catalogs, used to estimate cost of operations and result sizes</a:t>
            </a:r>
          </a:p>
          <a:p>
            <a:pPr lvl="1">
              <a:buSzPct val="75000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Comic Sans MS"/>
              </a:rPr>
              <a:t>Considers combination of CPU and I/O costs</a:t>
            </a:r>
          </a:p>
          <a:p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Comic Sans MS"/>
              </a:rPr>
              <a:t>Plan Space</a:t>
            </a:r>
          </a:p>
          <a:p>
            <a:pPr lvl="1">
              <a:buSzPct val="75000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Comic Sans MS"/>
              </a:rPr>
              <a:t>Only the space of </a:t>
            </a: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  <a:cs typeface="Comic Sans MS"/>
              </a:rPr>
              <a:t>left-deep plans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Comic Sans MS"/>
              </a:rPr>
              <a:t>is considered</a:t>
            </a:r>
          </a:p>
          <a:p>
            <a:pPr lvl="2"/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cs typeface="Comic Sans MS"/>
              </a:rPr>
              <a:t>Left-deep plans allow output of each operator to be </a:t>
            </a:r>
            <a:r>
              <a:rPr lang="en-US" sz="2000" i="1" u="sng" dirty="0">
                <a:solidFill>
                  <a:srgbClr val="000000"/>
                </a:solidFill>
                <a:latin typeface="Cambria" panose="02040503050406030204" pitchFamily="18" charset="0"/>
                <a:cs typeface="Comic Sans MS"/>
              </a:rPr>
              <a:t>pipelined</a:t>
            </a:r>
            <a:r>
              <a:rPr lang="en-US" sz="2000" i="1" dirty="0">
                <a:solidFill>
                  <a:srgbClr val="000000"/>
                </a:solidFill>
                <a:latin typeface="Cambria" panose="02040503050406030204" pitchFamily="18" charset="0"/>
                <a:cs typeface="Comic Sans MS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cs typeface="Comic Sans MS"/>
              </a:rPr>
              <a:t>into the next operator without storing it in a temporary relation</a:t>
            </a:r>
          </a:p>
          <a:p>
            <a:pPr lvl="1">
              <a:buSzPct val="75000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Comic Sans MS"/>
              </a:rPr>
              <a:t>Cartesian products avoided</a:t>
            </a: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  <a:noFill/>
          <a:ln/>
        </p:spPr>
        <p:txBody>
          <a:bodyPr lIns="90488" tIns="44450" rIns="90488" bIns="44450"/>
          <a:lstStyle/>
          <a:p>
            <a:r>
              <a:rPr lang="en-US" sz="3600" dirty="0">
                <a:latin typeface="Cambria" panose="02040503050406030204" pitchFamily="18" charset="0"/>
                <a:cs typeface="Comic Sans MS"/>
              </a:rPr>
              <a:t>Cost Estimation</a:t>
            </a:r>
          </a:p>
        </p:txBody>
      </p:sp>
      <p:sp>
        <p:nvSpPr>
          <p:cNvPr id="47923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229600" cy="4800600"/>
          </a:xfrm>
          <a:noFill/>
          <a:ln/>
        </p:spPr>
        <p:txBody>
          <a:bodyPr lIns="90488" tIns="44450" rIns="90488" bIns="44450"/>
          <a:lstStyle/>
          <a:p>
            <a:r>
              <a:rPr lang="en-US" sz="2800" dirty="0">
                <a:latin typeface="Cambria" panose="02040503050406030204" pitchFamily="18" charset="0"/>
                <a:cs typeface="Comic Sans MS"/>
              </a:rPr>
              <a:t>Given a plan, we need to</a:t>
            </a:r>
          </a:p>
          <a:p>
            <a:pPr lvl="1"/>
            <a:r>
              <a:rPr lang="en-US" sz="2400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Estimate </a:t>
            </a:r>
            <a:r>
              <a:rPr lang="en-US" sz="2400" i="1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cost</a:t>
            </a:r>
            <a:r>
              <a:rPr lang="en-US" sz="2400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 </a:t>
            </a:r>
            <a:r>
              <a:rPr lang="en-US" sz="2400" dirty="0">
                <a:latin typeface="Cambria" panose="02040503050406030204" pitchFamily="18" charset="0"/>
                <a:cs typeface="Comic Sans MS"/>
              </a:rPr>
              <a:t>of each operation in plan tree</a:t>
            </a:r>
          </a:p>
          <a:p>
            <a:pPr lvl="2"/>
            <a:r>
              <a:rPr lang="en-US" sz="2000" dirty="0">
                <a:latin typeface="Cambria" panose="02040503050406030204" pitchFamily="18" charset="0"/>
                <a:cs typeface="Comic Sans MS"/>
              </a:rPr>
              <a:t>Use the information recorded in statistics and system catalogs</a:t>
            </a:r>
          </a:p>
          <a:p>
            <a:pPr lvl="2"/>
            <a:r>
              <a:rPr lang="en-US" sz="2000" dirty="0">
                <a:latin typeface="Cambria" panose="02040503050406030204" pitchFamily="18" charset="0"/>
                <a:cs typeface="Comic Sans MS"/>
              </a:rPr>
              <a:t>Depends on input cardinalities</a:t>
            </a:r>
          </a:p>
          <a:p>
            <a:pPr lvl="2"/>
            <a:r>
              <a:rPr lang="en-US" sz="2000" dirty="0">
                <a:latin typeface="Cambria" panose="02040503050406030204" pitchFamily="18" charset="0"/>
                <a:cs typeface="Comic Sans MS"/>
              </a:rPr>
              <a:t>We’ve already discussed how to estimate the cost of operations (sequential scan, index scan, joins, etc.)</a:t>
            </a:r>
          </a:p>
          <a:p>
            <a:pPr lvl="1">
              <a:buSzPct val="75000"/>
            </a:pPr>
            <a:r>
              <a:rPr lang="en-US" sz="2400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Estimate </a:t>
            </a:r>
            <a:r>
              <a:rPr lang="en-US" sz="2400" i="1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size of result </a:t>
            </a:r>
            <a:r>
              <a:rPr lang="en-US" sz="2400" dirty="0">
                <a:latin typeface="Cambria" panose="02040503050406030204" pitchFamily="18" charset="0"/>
                <a:cs typeface="Comic Sans MS"/>
              </a:rPr>
              <a:t>for each operation in tree</a:t>
            </a:r>
          </a:p>
          <a:p>
            <a:pPr lvl="2"/>
            <a:r>
              <a:rPr lang="en-US" sz="2000" dirty="0">
                <a:latin typeface="Cambria" panose="02040503050406030204" pitchFamily="18" charset="0"/>
                <a:cs typeface="Comic Sans MS"/>
              </a:rPr>
              <a:t>Use information about the input relations</a:t>
            </a:r>
          </a:p>
          <a:p>
            <a:pPr lvl="2"/>
            <a:r>
              <a:rPr lang="en-US" sz="2000" dirty="0">
                <a:latin typeface="Cambria" panose="02040503050406030204" pitchFamily="18" charset="0"/>
                <a:cs typeface="Comic Sans MS"/>
              </a:rPr>
              <a:t>For selections and joins, assume independence of predicates</a:t>
            </a:r>
          </a:p>
        </p:txBody>
      </p:sp>
    </p:spTree>
    <p:extLst>
      <p:ext uri="{BB962C8B-B14F-4D97-AF65-F5344CB8AC3E}">
        <p14:creationId xmlns:p14="http://schemas.microsoft.com/office/powerpoint/2010/main" val="4121777817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762000" y="228600"/>
            <a:ext cx="7772400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algn="ctr" eaLnBrk="1" hangingPunct="1"/>
            <a:r>
              <a:rPr lang="en-US" sz="3600" dirty="0">
                <a:solidFill>
                  <a:schemeClr val="tx2"/>
                </a:solidFill>
                <a:latin typeface="Cambria" panose="02040503050406030204" pitchFamily="18" charset="0"/>
              </a:rPr>
              <a:t>System Catalogs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09600" y="1447800"/>
            <a:ext cx="83058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For each relation:</a:t>
            </a:r>
          </a:p>
          <a:p>
            <a:pPr marL="742950" lvl="1" indent="-285750" eaLnBrk="1" hangingPunct="1">
              <a:spcBef>
                <a:spcPct val="20000"/>
              </a:spcBef>
              <a:buSzPct val="75000"/>
              <a:buFontTx/>
              <a:buChar char="–"/>
            </a:pPr>
            <a:r>
              <a:rPr lang="en-US" sz="2000" dirty="0">
                <a:latin typeface="Cambria" panose="02040503050406030204" pitchFamily="18" charset="0"/>
              </a:rPr>
              <a:t>name, file name, file structure </a:t>
            </a:r>
            <a:r>
              <a:rPr lang="en-US" sz="2000" dirty="0">
                <a:solidFill>
                  <a:srgbClr val="FF0000"/>
                </a:solidFill>
                <a:latin typeface="Cambria" panose="02040503050406030204" pitchFamily="18" charset="0"/>
              </a:rPr>
              <a:t>(e.g., Heap file)</a:t>
            </a:r>
          </a:p>
          <a:p>
            <a:pPr marL="742950" lvl="1" indent="-285750" eaLnBrk="1" hangingPunct="1">
              <a:spcBef>
                <a:spcPct val="20000"/>
              </a:spcBef>
              <a:buSzPct val="75000"/>
              <a:buFontTx/>
              <a:buChar char="–"/>
            </a:pPr>
            <a:r>
              <a:rPr lang="en-US" sz="2000" dirty="0">
                <a:latin typeface="Cambria" panose="02040503050406030204" pitchFamily="18" charset="0"/>
              </a:rPr>
              <a:t>attribute name and type, for each attribute</a:t>
            </a:r>
          </a:p>
          <a:p>
            <a:pPr marL="742950" lvl="1" indent="-285750" eaLnBrk="1" hangingPunct="1">
              <a:spcBef>
                <a:spcPct val="20000"/>
              </a:spcBef>
              <a:buSzPct val="75000"/>
              <a:buFontTx/>
              <a:buChar char="–"/>
            </a:pPr>
            <a:r>
              <a:rPr lang="en-US" sz="2000" dirty="0">
                <a:latin typeface="Cambria" panose="02040503050406030204" pitchFamily="18" charset="0"/>
              </a:rPr>
              <a:t>index name, for each index</a:t>
            </a:r>
          </a:p>
          <a:p>
            <a:pPr marL="742950" lvl="1" indent="-285750" eaLnBrk="1" hangingPunct="1">
              <a:spcBef>
                <a:spcPct val="20000"/>
              </a:spcBef>
              <a:buSzPct val="75000"/>
              <a:buFontTx/>
              <a:buChar char="–"/>
            </a:pPr>
            <a:r>
              <a:rPr lang="en-US" sz="2000" dirty="0">
                <a:latin typeface="Cambria" panose="02040503050406030204" pitchFamily="18" charset="0"/>
              </a:rPr>
              <a:t>integrity constraints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For each index:</a:t>
            </a:r>
          </a:p>
          <a:p>
            <a:pPr marL="742950" lvl="1" indent="-285750" eaLnBrk="1" hangingPunct="1">
              <a:spcBef>
                <a:spcPct val="20000"/>
              </a:spcBef>
              <a:buSzPct val="75000"/>
              <a:buFontTx/>
              <a:buChar char="–"/>
            </a:pPr>
            <a:r>
              <a:rPr lang="en-US" sz="2000" dirty="0">
                <a:solidFill>
                  <a:srgbClr val="FF0000"/>
                </a:solidFill>
                <a:latin typeface="Cambria" panose="02040503050406030204" pitchFamily="18" charset="0"/>
              </a:rPr>
              <a:t>structure (e.g., B+ tree) and search key fields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For each view:</a:t>
            </a:r>
          </a:p>
          <a:p>
            <a:pPr marL="742950" lvl="1" indent="-285750" eaLnBrk="1" hangingPunct="1">
              <a:spcBef>
                <a:spcPct val="20000"/>
              </a:spcBef>
              <a:buSzPct val="75000"/>
              <a:buFontTx/>
              <a:buChar char="–"/>
            </a:pPr>
            <a:r>
              <a:rPr lang="en-US" sz="2000" dirty="0">
                <a:solidFill>
                  <a:srgbClr val="FF0000"/>
                </a:solidFill>
                <a:latin typeface="Cambria" panose="02040503050406030204" pitchFamily="18" charset="0"/>
              </a:rPr>
              <a:t>view name and definition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Plus 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</a:rPr>
              <a:t>statistics</a:t>
            </a:r>
            <a:r>
              <a:rPr lang="en-US" sz="2400" dirty="0">
                <a:latin typeface="Cambria" panose="02040503050406030204" pitchFamily="18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</a:rPr>
              <a:t>authorization, </a:t>
            </a:r>
            <a:r>
              <a:rPr lang="en-US" sz="2400" dirty="0">
                <a:latin typeface="Cambria" panose="02040503050406030204" pitchFamily="18" charset="0"/>
              </a:rPr>
              <a:t>buffer pool size, etc.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1066800" y="5791200"/>
            <a:ext cx="5974906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400" dirty="0"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ambria" panose="02040503050406030204" pitchFamily="18" charset="0"/>
              </a:rPr>
              <a:t>Catalogs are themselves stored as relations!</a:t>
            </a:r>
          </a:p>
        </p:txBody>
      </p:sp>
    </p:spTree>
    <p:extLst>
      <p:ext uri="{BB962C8B-B14F-4D97-AF65-F5344CB8AC3E}">
        <p14:creationId xmlns:p14="http://schemas.microsoft.com/office/powerpoint/2010/main" val="2378670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mbria" panose="02040503050406030204" pitchFamily="18" charset="0"/>
              </a:rPr>
              <a:t>Statistics stored in Catalog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0772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mbria" panose="02040503050406030204" pitchFamily="18" charset="0"/>
              </a:rPr>
              <a:t>Cardinality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rgbClr val="FF0000"/>
                </a:solidFill>
                <a:latin typeface="Cambria" panose="02040503050406030204" pitchFamily="18" charset="0"/>
              </a:rPr>
              <a:t>Number of tuples/rows </a:t>
            </a:r>
            <a:r>
              <a:rPr lang="en-US" sz="2000" dirty="0" err="1">
                <a:latin typeface="Cambria" panose="02040503050406030204" pitchFamily="18" charset="0"/>
              </a:rPr>
              <a:t>NTuples</a:t>
            </a:r>
            <a:r>
              <a:rPr lang="en-US" sz="2000" dirty="0">
                <a:latin typeface="Cambria" panose="02040503050406030204" pitchFamily="18" charset="0"/>
              </a:rPr>
              <a:t>(R) for each relation R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Cambria" panose="02040503050406030204" pitchFamily="18" charset="0"/>
              </a:rPr>
              <a:t>Size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rgbClr val="FF0000"/>
                </a:solidFill>
                <a:latin typeface="Cambria" panose="02040503050406030204" pitchFamily="18" charset="0"/>
              </a:rPr>
              <a:t>Number of pages </a:t>
            </a:r>
            <a:r>
              <a:rPr lang="en-US" sz="2000" dirty="0" err="1">
                <a:latin typeface="Cambria" panose="02040503050406030204" pitchFamily="18" charset="0"/>
              </a:rPr>
              <a:t>NPages</a:t>
            </a:r>
            <a:r>
              <a:rPr lang="en-US" sz="2000" dirty="0">
                <a:latin typeface="Cambria" panose="02040503050406030204" pitchFamily="18" charset="0"/>
              </a:rPr>
              <a:t>(R) for each relation R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Cambria" panose="02040503050406030204" pitchFamily="18" charset="0"/>
              </a:rPr>
              <a:t>Index Cardinality 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mbria" panose="02040503050406030204" pitchFamily="18" charset="0"/>
              </a:rPr>
              <a:t>Number of distinct key values </a:t>
            </a:r>
            <a:r>
              <a:rPr lang="en-US" sz="2000" dirty="0" err="1">
                <a:latin typeface="Cambria" panose="02040503050406030204" pitchFamily="18" charset="0"/>
              </a:rPr>
              <a:t>NKeys</a:t>
            </a:r>
            <a:r>
              <a:rPr lang="en-US" sz="2000" dirty="0">
                <a:latin typeface="Cambria" panose="02040503050406030204" pitchFamily="18" charset="0"/>
              </a:rPr>
              <a:t>(I) for each index I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Cambria" panose="02040503050406030204" pitchFamily="18" charset="0"/>
              </a:rPr>
              <a:t>Index Size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mbria" panose="02040503050406030204" pitchFamily="18" charset="0"/>
              </a:rPr>
              <a:t>Number of pages </a:t>
            </a:r>
            <a:r>
              <a:rPr lang="en-US" sz="2000" dirty="0" err="1">
                <a:latin typeface="Cambria" panose="02040503050406030204" pitchFamily="18" charset="0"/>
              </a:rPr>
              <a:t>INPages</a:t>
            </a:r>
            <a:r>
              <a:rPr lang="en-US" sz="2000" dirty="0">
                <a:latin typeface="Cambria" panose="02040503050406030204" pitchFamily="18" charset="0"/>
              </a:rPr>
              <a:t>(I) for each index I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mbria" panose="02040503050406030204" pitchFamily="18" charset="0"/>
              </a:rPr>
              <a:t>For example, for a B+ tree index, we take the number of leaf pages to be the index size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Cambria" panose="02040503050406030204" pitchFamily="18" charset="0"/>
              </a:rPr>
              <a:t>Index Height 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mbria" panose="02040503050406030204" pitchFamily="18" charset="0"/>
              </a:rPr>
              <a:t>Number of </a:t>
            </a:r>
            <a:r>
              <a:rPr lang="en-US" sz="2000" dirty="0" err="1">
                <a:latin typeface="Cambria" panose="02040503050406030204" pitchFamily="18" charset="0"/>
              </a:rPr>
              <a:t>nonleaf</a:t>
            </a:r>
            <a:r>
              <a:rPr lang="en-US" sz="2000" dirty="0">
                <a:latin typeface="Cambria" panose="02040503050406030204" pitchFamily="18" charset="0"/>
              </a:rPr>
              <a:t> levels </a:t>
            </a:r>
            <a:r>
              <a:rPr lang="en-US" sz="2000" dirty="0" err="1">
                <a:latin typeface="Cambria" panose="02040503050406030204" pitchFamily="18" charset="0"/>
              </a:rPr>
              <a:t>IHeight</a:t>
            </a:r>
            <a:r>
              <a:rPr lang="en-US" sz="2000" dirty="0">
                <a:latin typeface="Cambria" panose="02040503050406030204" pitchFamily="18" charset="0"/>
              </a:rPr>
              <a:t>(I) for each tree index I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Cambria" panose="02040503050406030204" pitchFamily="18" charset="0"/>
              </a:rPr>
              <a:t>Index Range  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mbria" panose="02040503050406030204" pitchFamily="18" charset="0"/>
              </a:rPr>
              <a:t>The minimum present key value </a:t>
            </a:r>
            <a:r>
              <a:rPr lang="en-US" sz="2000" dirty="0" err="1">
                <a:latin typeface="Cambria" panose="02040503050406030204" pitchFamily="18" charset="0"/>
              </a:rPr>
              <a:t>ILow</a:t>
            </a:r>
            <a:r>
              <a:rPr lang="en-US" sz="2000" dirty="0">
                <a:latin typeface="Cambria" panose="02040503050406030204" pitchFamily="18" charset="0"/>
              </a:rPr>
              <a:t>(I) and the maximum present key value </a:t>
            </a:r>
            <a:r>
              <a:rPr lang="en-US" sz="2000" dirty="0" err="1">
                <a:latin typeface="Cambria" panose="02040503050406030204" pitchFamily="18" charset="0"/>
              </a:rPr>
              <a:t>IHigh</a:t>
            </a:r>
            <a:r>
              <a:rPr lang="en-US" sz="2000" dirty="0">
                <a:latin typeface="Cambria" panose="02040503050406030204" pitchFamily="18" charset="0"/>
              </a:rPr>
              <a:t>(I) for each index I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47800" y="6172200"/>
            <a:ext cx="6019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Cambria" panose="02040503050406030204" pitchFamily="18" charset="0"/>
              </a:rPr>
              <a:t>These statistics are updated periodically</a:t>
            </a:r>
          </a:p>
        </p:txBody>
      </p:sp>
    </p:spTree>
    <p:extLst>
      <p:ext uri="{BB962C8B-B14F-4D97-AF65-F5344CB8AC3E}">
        <p14:creationId xmlns:p14="http://schemas.microsoft.com/office/powerpoint/2010/main" val="3411698175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8991600" cy="1104900"/>
          </a:xfrm>
          <a:noFill/>
          <a:ln/>
        </p:spPr>
        <p:txBody>
          <a:bodyPr lIns="90488" tIns="44450" rIns="90488" bIns="44450"/>
          <a:lstStyle/>
          <a:p>
            <a:r>
              <a:rPr lang="en-US" sz="3600" dirty="0">
                <a:latin typeface="Cambria" panose="02040503050406030204" pitchFamily="18" charset="0"/>
                <a:cs typeface="Comic Sans MS"/>
              </a:rPr>
              <a:t>Size Estimation and Reduction Factors</a:t>
            </a:r>
          </a:p>
        </p:txBody>
      </p:sp>
      <p:sp>
        <p:nvSpPr>
          <p:cNvPr id="48128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84969" y="1447800"/>
            <a:ext cx="8630431" cy="4800600"/>
          </a:xfrm>
          <a:noFill/>
          <a:ln/>
        </p:spPr>
        <p:txBody>
          <a:bodyPr lIns="90488" tIns="44450" rIns="90488" bIns="44450"/>
          <a:lstStyle/>
          <a:p>
            <a:r>
              <a:rPr lang="en-US" sz="2400" dirty="0">
                <a:latin typeface="Cambria" panose="02040503050406030204" pitchFamily="18" charset="0"/>
                <a:cs typeface="Comic Sans MS"/>
              </a:rPr>
              <a:t>Consider a query block:</a:t>
            </a:r>
          </a:p>
          <a:p>
            <a:endParaRPr lang="en-US" sz="2400" dirty="0">
              <a:latin typeface="Cambria" panose="02040503050406030204" pitchFamily="18" charset="0"/>
              <a:cs typeface="Comic Sans MS"/>
            </a:endParaRPr>
          </a:p>
          <a:p>
            <a:r>
              <a:rPr lang="en-US" sz="2400" dirty="0">
                <a:latin typeface="Cambria" panose="02040503050406030204" pitchFamily="18" charset="0"/>
                <a:cs typeface="Comic Sans MS"/>
              </a:rPr>
              <a:t>Maximum # </a:t>
            </a:r>
            <a:r>
              <a:rPr lang="en-US" sz="2400" dirty="0" err="1">
                <a:latin typeface="Cambria" panose="02040503050406030204" pitchFamily="18" charset="0"/>
                <a:cs typeface="Comic Sans MS"/>
              </a:rPr>
              <a:t>tuples</a:t>
            </a:r>
            <a:r>
              <a:rPr lang="en-US" sz="2400" dirty="0">
                <a:latin typeface="Cambria" panose="02040503050406030204" pitchFamily="18" charset="0"/>
                <a:cs typeface="Comic Sans MS"/>
              </a:rPr>
              <a:t> in result is the product of the cardinalities of relations in the </a:t>
            </a:r>
            <a:r>
              <a:rPr lang="en-US" sz="2000" dirty="0">
                <a:latin typeface="Cambria" panose="02040503050406030204" pitchFamily="18" charset="0"/>
                <a:cs typeface="Comic Sans MS"/>
              </a:rPr>
              <a:t>FROM</a:t>
            </a:r>
            <a:r>
              <a:rPr lang="en-US" sz="2400" dirty="0">
                <a:latin typeface="Cambria" panose="02040503050406030204" pitchFamily="18" charset="0"/>
                <a:cs typeface="Comic Sans MS"/>
              </a:rPr>
              <a:t> clause</a:t>
            </a:r>
          </a:p>
          <a:p>
            <a:r>
              <a:rPr lang="en-US" sz="2400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Reduction factor (RF) </a:t>
            </a:r>
            <a:r>
              <a:rPr lang="en-US" sz="2400" dirty="0">
                <a:latin typeface="Cambria" panose="02040503050406030204" pitchFamily="18" charset="0"/>
                <a:cs typeface="Comic Sans MS"/>
              </a:rPr>
              <a:t>associated with each</a:t>
            </a:r>
            <a:r>
              <a:rPr lang="en-US" sz="2400" dirty="0">
                <a:solidFill>
                  <a:srgbClr val="3365FB"/>
                </a:solidFill>
                <a:latin typeface="Cambria" panose="02040503050406030204" pitchFamily="18" charset="0"/>
                <a:cs typeface="Comic Sans MS"/>
              </a:rPr>
              <a:t> term </a:t>
            </a:r>
            <a:r>
              <a:rPr lang="en-US" sz="2400" dirty="0">
                <a:latin typeface="Cambria" panose="02040503050406030204" pitchFamily="18" charset="0"/>
                <a:cs typeface="Comic Sans MS"/>
              </a:rPr>
              <a:t>reflects the impact of the term in reducing result size </a:t>
            </a:r>
          </a:p>
          <a:p>
            <a:r>
              <a:rPr lang="en-US" sz="2400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Result</a:t>
            </a:r>
            <a:r>
              <a:rPr lang="en-US" sz="2400" dirty="0">
                <a:latin typeface="Cambria" panose="02040503050406030204" pitchFamily="18" charset="0"/>
                <a:cs typeface="Comic Sans MS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cardinality = Max # </a:t>
            </a:r>
            <a:r>
              <a:rPr lang="en-US" sz="2400" dirty="0" err="1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tuples</a:t>
            </a:r>
            <a:r>
              <a:rPr lang="en-US" sz="2400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  *  product of all RF’s.</a:t>
            </a:r>
            <a:endParaRPr lang="en-US" sz="2400" dirty="0">
              <a:latin typeface="Cambria" panose="02040503050406030204" pitchFamily="18" charset="0"/>
              <a:cs typeface="Comic Sans MS"/>
            </a:endParaRPr>
          </a:p>
          <a:p>
            <a:pPr lvl="1">
              <a:buSzPct val="75000"/>
            </a:pPr>
            <a:r>
              <a:rPr lang="en-US" sz="2000" dirty="0">
                <a:latin typeface="Cambria" panose="02040503050406030204" pitchFamily="18" charset="0"/>
                <a:cs typeface="Comic Sans MS"/>
              </a:rPr>
              <a:t>Implicit </a:t>
            </a:r>
            <a:r>
              <a:rPr lang="en-US" sz="2000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assumption</a:t>
            </a:r>
            <a:r>
              <a:rPr lang="en-US" sz="2000" dirty="0">
                <a:latin typeface="Cambria" panose="02040503050406030204" pitchFamily="18" charset="0"/>
                <a:cs typeface="Comic Sans MS"/>
              </a:rPr>
              <a:t> that </a:t>
            </a:r>
            <a:r>
              <a:rPr lang="en-US" sz="2000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terms are independent!</a:t>
            </a:r>
            <a:endParaRPr lang="en-US" sz="2000" dirty="0">
              <a:latin typeface="Cambria" panose="02040503050406030204" pitchFamily="18" charset="0"/>
              <a:cs typeface="Comic Sans MS"/>
            </a:endParaRPr>
          </a:p>
          <a:p>
            <a:pPr lvl="1">
              <a:buSzPct val="75000"/>
            </a:pPr>
            <a:r>
              <a:rPr lang="en-US" sz="2000" dirty="0">
                <a:latin typeface="Cambria" panose="02040503050406030204" pitchFamily="18" charset="0"/>
                <a:cs typeface="Comic Sans MS"/>
              </a:rPr>
              <a:t>Term </a:t>
            </a:r>
            <a:r>
              <a:rPr lang="en-US" sz="2000" dirty="0" err="1">
                <a:latin typeface="Cambria" panose="02040503050406030204" pitchFamily="18" charset="0"/>
                <a:cs typeface="Comic Sans MS"/>
              </a:rPr>
              <a:t>col</a:t>
            </a:r>
            <a:r>
              <a:rPr lang="en-US" sz="2000" dirty="0">
                <a:latin typeface="Cambria" panose="02040503050406030204" pitchFamily="18" charset="0"/>
                <a:cs typeface="Comic Sans MS"/>
              </a:rPr>
              <a:t>=value has RF 1/</a:t>
            </a:r>
            <a:r>
              <a:rPr lang="en-US" sz="2000" dirty="0" err="1">
                <a:latin typeface="Cambria" panose="02040503050406030204" pitchFamily="18" charset="0"/>
                <a:cs typeface="Comic Sans MS"/>
              </a:rPr>
              <a:t>NKeys</a:t>
            </a:r>
            <a:r>
              <a:rPr lang="en-US" sz="2000" dirty="0">
                <a:latin typeface="Cambria" panose="02040503050406030204" pitchFamily="18" charset="0"/>
                <a:cs typeface="Comic Sans MS"/>
              </a:rPr>
              <a:t>(I), given index I on </a:t>
            </a:r>
            <a:r>
              <a:rPr lang="en-US" sz="2000" dirty="0" err="1">
                <a:latin typeface="Cambria" panose="02040503050406030204" pitchFamily="18" charset="0"/>
                <a:cs typeface="Comic Sans MS"/>
              </a:rPr>
              <a:t>col</a:t>
            </a:r>
            <a:endParaRPr lang="en-US" sz="2000" dirty="0">
              <a:latin typeface="Cambria" panose="02040503050406030204" pitchFamily="18" charset="0"/>
              <a:cs typeface="Comic Sans MS"/>
            </a:endParaRPr>
          </a:p>
          <a:p>
            <a:pPr lvl="1">
              <a:buSzPct val="75000"/>
            </a:pPr>
            <a:r>
              <a:rPr lang="en-US" sz="2000" dirty="0">
                <a:latin typeface="Cambria" panose="02040503050406030204" pitchFamily="18" charset="0"/>
                <a:cs typeface="Comic Sans MS"/>
              </a:rPr>
              <a:t>Term col1=col2 has RF 1/</a:t>
            </a:r>
            <a:r>
              <a:rPr lang="en-US" sz="1800" dirty="0">
                <a:latin typeface="Cambria" panose="02040503050406030204" pitchFamily="18" charset="0"/>
                <a:cs typeface="Comic Sans MS"/>
              </a:rPr>
              <a:t>MAX</a:t>
            </a:r>
            <a:r>
              <a:rPr lang="en-US" sz="2000" dirty="0">
                <a:latin typeface="Cambria" panose="02040503050406030204" pitchFamily="18" charset="0"/>
                <a:cs typeface="Comic Sans MS"/>
              </a:rPr>
              <a:t>(</a:t>
            </a:r>
            <a:r>
              <a:rPr lang="en-US" sz="2000" dirty="0" err="1">
                <a:latin typeface="Cambria" panose="02040503050406030204" pitchFamily="18" charset="0"/>
                <a:cs typeface="Comic Sans MS"/>
              </a:rPr>
              <a:t>NKeys</a:t>
            </a:r>
            <a:r>
              <a:rPr lang="en-US" sz="2000" dirty="0">
                <a:latin typeface="Cambria" panose="02040503050406030204" pitchFamily="18" charset="0"/>
                <a:cs typeface="Comic Sans MS"/>
              </a:rPr>
              <a:t>(I1), </a:t>
            </a:r>
            <a:r>
              <a:rPr lang="en-US" sz="2000" dirty="0" err="1">
                <a:latin typeface="Cambria" panose="02040503050406030204" pitchFamily="18" charset="0"/>
                <a:cs typeface="Comic Sans MS"/>
              </a:rPr>
              <a:t>NKeys</a:t>
            </a:r>
            <a:r>
              <a:rPr lang="en-US" sz="2000" dirty="0">
                <a:latin typeface="Cambria" panose="02040503050406030204" pitchFamily="18" charset="0"/>
                <a:cs typeface="Comic Sans MS"/>
              </a:rPr>
              <a:t>(I2))</a:t>
            </a:r>
          </a:p>
          <a:p>
            <a:pPr lvl="1">
              <a:buSzPct val="75000"/>
            </a:pPr>
            <a:r>
              <a:rPr lang="en-US" sz="2000" dirty="0">
                <a:latin typeface="Cambria" panose="02040503050406030204" pitchFamily="18" charset="0"/>
                <a:cs typeface="Comic Sans MS"/>
              </a:rPr>
              <a:t>Term </a:t>
            </a:r>
            <a:r>
              <a:rPr lang="en-US" sz="2000" dirty="0" err="1">
                <a:latin typeface="Cambria" panose="02040503050406030204" pitchFamily="18" charset="0"/>
                <a:cs typeface="Comic Sans MS"/>
              </a:rPr>
              <a:t>col</a:t>
            </a:r>
            <a:r>
              <a:rPr lang="en-US" sz="2000" dirty="0">
                <a:latin typeface="Cambria" panose="02040503050406030204" pitchFamily="18" charset="0"/>
                <a:cs typeface="Comic Sans MS"/>
              </a:rPr>
              <a:t>&gt;value has RF (High(I)-value)/(High(I)-Low(I))</a:t>
            </a:r>
          </a:p>
        </p:txBody>
      </p:sp>
      <p:sp>
        <p:nvSpPr>
          <p:cNvPr id="481286" name="Rectangle 6"/>
          <p:cNvSpPr>
            <a:spLocks noChangeArrowheads="1"/>
          </p:cNvSpPr>
          <p:nvPr/>
        </p:nvSpPr>
        <p:spPr bwMode="auto">
          <a:xfrm>
            <a:off x="4132263" y="1066800"/>
            <a:ext cx="4630737" cy="1196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dirty="0">
                <a:latin typeface="Book Antiqua" pitchFamily="18" charset="0"/>
              </a:rPr>
              <a:t>SELECT</a:t>
            </a:r>
            <a:r>
              <a:rPr lang="en-US" sz="2400" dirty="0">
                <a:latin typeface="Book Antiqua" pitchFamily="18" charset="0"/>
              </a:rPr>
              <a:t>  attribute list</a:t>
            </a:r>
          </a:p>
          <a:p>
            <a:pPr eaLnBrk="0" hangingPunct="0"/>
            <a:r>
              <a:rPr lang="en-US" dirty="0">
                <a:latin typeface="Book Antiqua" pitchFamily="18" charset="0"/>
              </a:rPr>
              <a:t>FROM</a:t>
            </a:r>
            <a:r>
              <a:rPr lang="en-US" sz="2400" dirty="0">
                <a:latin typeface="Book Antiqua" pitchFamily="18" charset="0"/>
              </a:rPr>
              <a:t>  relation list</a:t>
            </a:r>
          </a:p>
          <a:p>
            <a:pPr eaLnBrk="0" hangingPunct="0"/>
            <a:r>
              <a:rPr lang="en-US" dirty="0">
                <a:latin typeface="Book Antiqua" pitchFamily="18" charset="0"/>
              </a:rPr>
              <a:t>WHERE</a:t>
            </a:r>
            <a:r>
              <a:rPr lang="en-US" sz="2400" dirty="0">
                <a:solidFill>
                  <a:srgbClr val="3365FB"/>
                </a:solidFill>
                <a:latin typeface="Book Antiqua" pitchFamily="18" charset="0"/>
              </a:rPr>
              <a:t>  term1 </a:t>
            </a:r>
            <a:r>
              <a:rPr lang="en-US" dirty="0">
                <a:latin typeface="Book Antiqua" pitchFamily="18" charset="0"/>
              </a:rPr>
              <a:t>AND</a:t>
            </a:r>
            <a:r>
              <a:rPr lang="en-US" sz="2400" dirty="0">
                <a:latin typeface="Book Antiqua" pitchFamily="18" charset="0"/>
              </a:rPr>
              <a:t> ... </a:t>
            </a:r>
            <a:r>
              <a:rPr lang="en-US" dirty="0">
                <a:latin typeface="Book Antiqua" pitchFamily="18" charset="0"/>
              </a:rPr>
              <a:t>AND</a:t>
            </a:r>
            <a:r>
              <a:rPr lang="en-US" sz="2400" dirty="0">
                <a:latin typeface="Book Antiqua" pitchFamily="18" charset="0"/>
              </a:rPr>
              <a:t> </a:t>
            </a:r>
            <a:r>
              <a:rPr lang="en-US" sz="2400" dirty="0" err="1">
                <a:solidFill>
                  <a:srgbClr val="3365FB"/>
                </a:solidFill>
                <a:latin typeface="Book Antiqua" pitchFamily="18" charset="0"/>
              </a:rPr>
              <a:t>termk</a:t>
            </a:r>
            <a:endParaRPr lang="en-US" sz="2400" dirty="0">
              <a:solidFill>
                <a:srgbClr val="3365FB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238930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"/>
          <p:cNvSpPr>
            <a:spLocks noChangeArrowheads="1"/>
          </p:cNvSpPr>
          <p:nvPr/>
        </p:nvSpPr>
        <p:spPr bwMode="auto">
          <a:xfrm>
            <a:off x="2057400" y="501650"/>
            <a:ext cx="48118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3600" dirty="0">
                <a:latin typeface="Cambria" panose="02040503050406030204" pitchFamily="18" charset="0"/>
              </a:rPr>
              <a:t>Optimization Strategies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1752600"/>
            <a:ext cx="7924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Move SELECTs and PROJECTS as far down as possible</a:t>
            </a:r>
          </a:p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Among the SELECTs, order them such that the lowest selectivity factor is performed first</a:t>
            </a:r>
          </a:p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Among Joins, order them such that the join with the lowest join selectivity factor is performed first</a:t>
            </a:r>
          </a:p>
        </p:txBody>
      </p:sp>
    </p:spTree>
    <p:extLst>
      <p:ext uri="{BB962C8B-B14F-4D97-AF65-F5344CB8AC3E}">
        <p14:creationId xmlns:p14="http://schemas.microsoft.com/office/powerpoint/2010/main" val="2127537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790700"/>
            <a:ext cx="541020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TextBox 2"/>
          <p:cNvSpPr txBox="1">
            <a:spLocks noChangeArrowheads="1"/>
          </p:cNvSpPr>
          <p:nvPr/>
        </p:nvSpPr>
        <p:spPr bwMode="auto">
          <a:xfrm>
            <a:off x="304800" y="407988"/>
            <a:ext cx="83058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mbria" panose="02040503050406030204" pitchFamily="18" charset="0"/>
              </a:rPr>
              <a:t>EMPLOYEE(</a:t>
            </a:r>
            <a:r>
              <a:rPr lang="en-US" sz="1800" u="sng" dirty="0">
                <a:latin typeface="Cambria" panose="02040503050406030204" pitchFamily="18" charset="0"/>
              </a:rPr>
              <a:t>ENUM</a:t>
            </a:r>
            <a:r>
              <a:rPr lang="en-US" sz="1800" dirty="0">
                <a:latin typeface="Cambria" panose="02040503050406030204" pitchFamily="18" charset="0"/>
              </a:rPr>
              <a:t>, ENAME, BDATE)</a:t>
            </a:r>
          </a:p>
          <a:p>
            <a:pPr eaLnBrk="1" hangingPunct="1"/>
            <a:r>
              <a:rPr lang="en-US" sz="1800" dirty="0">
                <a:latin typeface="Cambria" panose="02040503050406030204" pitchFamily="18" charset="0"/>
              </a:rPr>
              <a:t>PROJECT(</a:t>
            </a:r>
            <a:r>
              <a:rPr lang="en-US" sz="1800" u="sng" dirty="0">
                <a:latin typeface="Cambria" panose="02040503050406030204" pitchFamily="18" charset="0"/>
              </a:rPr>
              <a:t>PNUM</a:t>
            </a:r>
            <a:r>
              <a:rPr lang="en-US" sz="1800" dirty="0">
                <a:latin typeface="Cambria" panose="02040503050406030204" pitchFamily="18" charset="0"/>
              </a:rPr>
              <a:t>, PNAME) </a:t>
            </a:r>
          </a:p>
          <a:p>
            <a:pPr eaLnBrk="1" hangingPunct="1"/>
            <a:r>
              <a:rPr lang="en-US" sz="1800" dirty="0">
                <a:latin typeface="Cambria" panose="02040503050406030204" pitchFamily="18" charset="0"/>
              </a:rPr>
              <a:t>WORKSON(</a:t>
            </a:r>
            <a:r>
              <a:rPr lang="en-US" sz="1800" u="sng" dirty="0">
                <a:latin typeface="Cambria" panose="02040503050406030204" pitchFamily="18" charset="0"/>
              </a:rPr>
              <a:t>ENO, PNO</a:t>
            </a:r>
            <a:r>
              <a:rPr lang="en-US" sz="1800" dirty="0">
                <a:latin typeface="Cambria" panose="02040503050406030204" pitchFamily="18" charset="0"/>
              </a:rPr>
              <a:t>) where ENO is a FK to Employee(ENUM) and PNO is a FK to PROJECT(PNUM)</a:t>
            </a:r>
          </a:p>
          <a:p>
            <a:pPr eaLnBrk="1" hangingPunct="1"/>
            <a:endParaRPr lang="en-US" sz="1800" dirty="0">
              <a:latin typeface="Cambria" panose="02040503050406030204" pitchFamily="18" charset="0"/>
            </a:endParaRPr>
          </a:p>
          <a:p>
            <a:pPr eaLnBrk="1" hangingPunct="1"/>
            <a:r>
              <a:rPr lang="en-US" sz="1800" dirty="0">
                <a:latin typeface="Cambria" panose="02040503050406030204" pitchFamily="18" charset="0"/>
              </a:rPr>
              <a:t>SELECT ENAME</a:t>
            </a:r>
          </a:p>
          <a:p>
            <a:pPr eaLnBrk="1" hangingPunct="1"/>
            <a:r>
              <a:rPr lang="en-US" sz="1800" dirty="0">
                <a:latin typeface="Cambria" panose="02040503050406030204" pitchFamily="18" charset="0"/>
              </a:rPr>
              <a:t>FROM EMPLOYEE, PROJECT, WORKSON</a:t>
            </a:r>
          </a:p>
          <a:p>
            <a:pPr eaLnBrk="1" hangingPunct="1"/>
            <a:r>
              <a:rPr lang="en-US" sz="1800" dirty="0">
                <a:latin typeface="Cambria" panose="02040503050406030204" pitchFamily="18" charset="0"/>
              </a:rPr>
              <a:t>WHERE PNAME=‘Database’ </a:t>
            </a:r>
          </a:p>
          <a:p>
            <a:pPr eaLnBrk="1" hangingPunct="1"/>
            <a:r>
              <a:rPr lang="en-US" sz="1800" dirty="0">
                <a:latin typeface="Cambria" panose="02040503050406030204" pitchFamily="18" charset="0"/>
              </a:rPr>
              <a:t>AND PNUM=PNO </a:t>
            </a:r>
          </a:p>
          <a:p>
            <a:pPr eaLnBrk="1" hangingPunct="1"/>
            <a:r>
              <a:rPr lang="en-US" sz="1800" dirty="0">
                <a:latin typeface="Cambria" panose="02040503050406030204" pitchFamily="18" charset="0"/>
              </a:rPr>
              <a:t>AND ENUM=ENO</a:t>
            </a:r>
          </a:p>
          <a:p>
            <a:pPr eaLnBrk="1" hangingPunct="1"/>
            <a:r>
              <a:rPr lang="en-US" sz="1800" dirty="0">
                <a:latin typeface="Cambria" panose="02040503050406030204" pitchFamily="18" charset="0"/>
              </a:rPr>
              <a:t>AND BDATE&gt;’1965’</a:t>
            </a:r>
          </a:p>
          <a:p>
            <a:pPr eaLnBrk="1" hangingPunct="1"/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52228" name="TextBox 1"/>
          <p:cNvSpPr txBox="1">
            <a:spLocks noChangeArrowheads="1"/>
          </p:cNvSpPr>
          <p:nvPr/>
        </p:nvSpPr>
        <p:spPr bwMode="auto">
          <a:xfrm>
            <a:off x="457200" y="5638800"/>
            <a:ext cx="21891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dirty="0">
                <a:latin typeface="Cambria" panose="02040503050406030204" pitchFamily="18" charset="0"/>
              </a:rPr>
              <a:t>IBM’s System R</a:t>
            </a:r>
          </a:p>
        </p:txBody>
      </p:sp>
    </p:spTree>
    <p:extLst>
      <p:ext uri="{BB962C8B-B14F-4D97-AF65-F5344CB8AC3E}">
        <p14:creationId xmlns:p14="http://schemas.microsoft.com/office/powerpoint/2010/main" val="238368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4" y="533400"/>
            <a:ext cx="4691873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88" y="1447800"/>
            <a:ext cx="4216400" cy="480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TextBox 1"/>
          <p:cNvSpPr txBox="1">
            <a:spLocks noChangeArrowheads="1"/>
          </p:cNvSpPr>
          <p:nvPr/>
        </p:nvSpPr>
        <p:spPr bwMode="auto">
          <a:xfrm>
            <a:off x="4789488" y="760413"/>
            <a:ext cx="29134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dirty="0">
                <a:latin typeface="Cambria" panose="02040503050406030204" pitchFamily="18" charset="0"/>
              </a:rPr>
              <a:t>Move SELECTs down</a:t>
            </a:r>
          </a:p>
        </p:txBody>
      </p:sp>
      <p:sp>
        <p:nvSpPr>
          <p:cNvPr id="53253" name="Rectangle 1"/>
          <p:cNvSpPr>
            <a:spLocks noChangeArrowheads="1"/>
          </p:cNvSpPr>
          <p:nvPr/>
        </p:nvSpPr>
        <p:spPr bwMode="auto">
          <a:xfrm>
            <a:off x="238125" y="4876800"/>
            <a:ext cx="4572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1800" dirty="0">
                <a:latin typeface="Cambria" panose="02040503050406030204" pitchFamily="18" charset="0"/>
              </a:rPr>
              <a:t>EMPLOYEE(</a:t>
            </a:r>
            <a:r>
              <a:rPr lang="en-US" sz="1800" u="sng" dirty="0">
                <a:latin typeface="Cambria" panose="02040503050406030204" pitchFamily="18" charset="0"/>
              </a:rPr>
              <a:t>ENUM</a:t>
            </a:r>
            <a:r>
              <a:rPr lang="en-US" sz="1800" dirty="0">
                <a:latin typeface="Cambria" panose="02040503050406030204" pitchFamily="18" charset="0"/>
              </a:rPr>
              <a:t>, ENAME, BDATE)</a:t>
            </a:r>
          </a:p>
          <a:p>
            <a:pPr eaLnBrk="1" hangingPunct="1"/>
            <a:r>
              <a:rPr lang="en-US" sz="1800" dirty="0">
                <a:latin typeface="Cambria" panose="02040503050406030204" pitchFamily="18" charset="0"/>
              </a:rPr>
              <a:t>PROJECT(</a:t>
            </a:r>
            <a:r>
              <a:rPr lang="en-US" sz="1800" u="sng" dirty="0">
                <a:latin typeface="Cambria" panose="02040503050406030204" pitchFamily="18" charset="0"/>
              </a:rPr>
              <a:t>PNUM</a:t>
            </a:r>
            <a:r>
              <a:rPr lang="en-US" sz="1800" dirty="0">
                <a:latin typeface="Cambria" panose="02040503050406030204" pitchFamily="18" charset="0"/>
              </a:rPr>
              <a:t>, PNAME)</a:t>
            </a:r>
          </a:p>
          <a:p>
            <a:pPr eaLnBrk="1" hangingPunct="1"/>
            <a:r>
              <a:rPr lang="en-US" sz="1800" dirty="0">
                <a:latin typeface="Cambria" panose="02040503050406030204" pitchFamily="18" charset="0"/>
              </a:rPr>
              <a:t>WORKSON(</a:t>
            </a:r>
            <a:r>
              <a:rPr lang="en-US" sz="1800" u="sng" dirty="0">
                <a:latin typeface="Cambria" panose="02040503050406030204" pitchFamily="18" charset="0"/>
              </a:rPr>
              <a:t>ENO, PNO</a:t>
            </a:r>
            <a:r>
              <a:rPr lang="en-US" sz="1800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ECCBA3-CE11-8341-BBE4-C5472DC749B6}"/>
              </a:ext>
            </a:extLst>
          </p:cNvPr>
          <p:cNvSpPr txBox="1"/>
          <p:nvPr/>
        </p:nvSpPr>
        <p:spPr>
          <a:xfrm>
            <a:off x="990600" y="5920115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x means join</a:t>
            </a:r>
          </a:p>
        </p:txBody>
      </p:sp>
    </p:spTree>
    <p:extLst>
      <p:ext uri="{BB962C8B-B14F-4D97-AF65-F5344CB8AC3E}">
        <p14:creationId xmlns:p14="http://schemas.microsoft.com/office/powerpoint/2010/main" val="3818732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742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742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  <a:noFill/>
          <a:ln/>
        </p:spPr>
        <p:txBody>
          <a:bodyPr lIns="90488" tIns="44450" rIns="90488" bIns="44450"/>
          <a:lstStyle/>
          <a:p>
            <a:r>
              <a:rPr lang="en-US" sz="3600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Query Blocks</a:t>
            </a:r>
            <a:r>
              <a:rPr lang="en-US" sz="3600" dirty="0">
                <a:latin typeface="Cambria" panose="02040503050406030204" pitchFamily="18" charset="0"/>
                <a:cs typeface="Comic Sans MS"/>
              </a:rPr>
              <a:t>: Units of Optimization</a:t>
            </a:r>
          </a:p>
        </p:txBody>
      </p:sp>
      <p:sp>
        <p:nvSpPr>
          <p:cNvPr id="487429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43000"/>
            <a:ext cx="4876800" cy="5486400"/>
          </a:xfrm>
          <a:noFill/>
          <a:ln/>
        </p:spPr>
        <p:txBody>
          <a:bodyPr lIns="90488" tIns="44450" rIns="90488" bIns="44450"/>
          <a:lstStyle/>
          <a:p>
            <a:r>
              <a:rPr lang="en-US" sz="2400" dirty="0">
                <a:latin typeface="Cambria" panose="02040503050406030204" pitchFamily="18" charset="0"/>
                <a:cs typeface="Comic Sans MS"/>
              </a:rPr>
              <a:t>An SQL query is parsed into a collection of </a:t>
            </a:r>
            <a:r>
              <a:rPr lang="en-US" sz="2400" i="1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query</a:t>
            </a:r>
            <a:r>
              <a:rPr lang="en-US" sz="2400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 </a:t>
            </a:r>
            <a:r>
              <a:rPr lang="en-US" sz="2400" i="1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blocks</a:t>
            </a:r>
            <a:r>
              <a:rPr lang="en-US" sz="2400" dirty="0">
                <a:latin typeface="Cambria" panose="02040503050406030204" pitchFamily="18" charset="0"/>
                <a:cs typeface="Comic Sans MS"/>
              </a:rPr>
              <a:t>, and these are optimized one block at a time.</a:t>
            </a:r>
          </a:p>
          <a:p>
            <a:pPr lvl="1"/>
            <a:r>
              <a:rPr lang="en-US" sz="2000" dirty="0">
                <a:latin typeface="Cambria" panose="02040503050406030204" pitchFamily="18" charset="0"/>
                <a:cs typeface="Comic Sans MS"/>
              </a:rPr>
              <a:t>A query block is an SQL query with no nesting and exactly one SELECT clause and one FROM clause and at most one WHERE clause, etc. </a:t>
            </a:r>
          </a:p>
          <a:p>
            <a:r>
              <a:rPr lang="en-US" sz="2400" dirty="0">
                <a:latin typeface="Cambria" panose="02040503050406030204" pitchFamily="18" charset="0"/>
                <a:cs typeface="Comic Sans MS"/>
              </a:rPr>
              <a:t>Nested blocks are usually treated as calls to a subroutine, made once per outer tuple.  </a:t>
            </a:r>
          </a:p>
          <a:p>
            <a:pPr lvl="1"/>
            <a:r>
              <a:rPr lang="en-US" sz="2000" dirty="0">
                <a:latin typeface="Cambria" panose="02040503050406030204" pitchFamily="18" charset="0"/>
                <a:cs typeface="Comic Sans MS"/>
              </a:rPr>
              <a:t>This is an over-simplification, but serves for now.</a:t>
            </a:r>
          </a:p>
        </p:txBody>
      </p:sp>
      <p:sp>
        <p:nvSpPr>
          <p:cNvPr id="487430" name="Rectangle 6"/>
          <p:cNvSpPr>
            <a:spLocks noChangeArrowheads="1"/>
          </p:cNvSpPr>
          <p:nvPr/>
        </p:nvSpPr>
        <p:spPr bwMode="auto">
          <a:xfrm>
            <a:off x="5545138" y="3887788"/>
            <a:ext cx="3408362" cy="22923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dirty="0">
                <a:latin typeface="Book Antiqua" pitchFamily="18" charset="0"/>
              </a:rPr>
              <a:t>SELECT</a:t>
            </a:r>
            <a:r>
              <a:rPr lang="en-US" sz="2400" dirty="0">
                <a:latin typeface="Book Antiqua" pitchFamily="18" charset="0"/>
              </a:rPr>
              <a:t>  </a:t>
            </a:r>
            <a:r>
              <a:rPr lang="en-US" sz="2400" dirty="0" err="1">
                <a:latin typeface="Book Antiqua" pitchFamily="18" charset="0"/>
              </a:rPr>
              <a:t>S.sname</a:t>
            </a:r>
            <a:endParaRPr lang="en-US" sz="2400" dirty="0">
              <a:latin typeface="Book Antiqua" pitchFamily="18" charset="0"/>
            </a:endParaRPr>
          </a:p>
          <a:p>
            <a:pPr eaLnBrk="0" hangingPunct="0"/>
            <a:r>
              <a:rPr lang="en-US" dirty="0">
                <a:latin typeface="Book Antiqua" pitchFamily="18" charset="0"/>
              </a:rPr>
              <a:t>FROM</a:t>
            </a:r>
            <a:r>
              <a:rPr lang="en-US" sz="2400" dirty="0">
                <a:latin typeface="Book Antiqua" pitchFamily="18" charset="0"/>
              </a:rPr>
              <a:t>  Sailors S</a:t>
            </a:r>
          </a:p>
          <a:p>
            <a:pPr eaLnBrk="0" hangingPunct="0"/>
            <a:r>
              <a:rPr lang="en-US" dirty="0">
                <a:latin typeface="Book Antiqua" pitchFamily="18" charset="0"/>
              </a:rPr>
              <a:t>WHERE</a:t>
            </a:r>
            <a:r>
              <a:rPr lang="en-US" sz="2400" dirty="0">
                <a:latin typeface="Book Antiqua" pitchFamily="18" charset="0"/>
              </a:rPr>
              <a:t>  </a:t>
            </a:r>
            <a:r>
              <a:rPr lang="en-US" sz="2400" dirty="0" err="1">
                <a:latin typeface="Book Antiqua" pitchFamily="18" charset="0"/>
              </a:rPr>
              <a:t>S.age</a:t>
            </a:r>
            <a:r>
              <a:rPr lang="en-US" sz="2400" dirty="0">
                <a:latin typeface="Book Antiqua" pitchFamily="18" charset="0"/>
              </a:rPr>
              <a:t> </a:t>
            </a:r>
            <a:r>
              <a:rPr lang="en-US" dirty="0">
                <a:latin typeface="Book Antiqua" pitchFamily="18" charset="0"/>
              </a:rPr>
              <a:t>IN</a:t>
            </a:r>
            <a:r>
              <a:rPr lang="en-US" sz="2400" dirty="0">
                <a:latin typeface="Book Antiqua" pitchFamily="18" charset="0"/>
              </a:rPr>
              <a:t> </a:t>
            </a:r>
          </a:p>
          <a:p>
            <a:pPr eaLnBrk="0" hangingPunct="0"/>
            <a:r>
              <a:rPr lang="en-US" sz="2400" dirty="0">
                <a:latin typeface="Book Antiqua" pitchFamily="18" charset="0"/>
              </a:rPr>
              <a:t>     (</a:t>
            </a:r>
            <a:r>
              <a:rPr lang="en-US" i="1" dirty="0">
                <a:latin typeface="Book Antiqua" pitchFamily="18" charset="0"/>
              </a:rPr>
              <a:t>SELECT  MAX </a:t>
            </a:r>
            <a:r>
              <a:rPr lang="en-US" sz="2400" i="1" dirty="0">
                <a:latin typeface="Book Antiqua" pitchFamily="18" charset="0"/>
              </a:rPr>
              <a:t>(S2.age)</a:t>
            </a:r>
          </a:p>
          <a:p>
            <a:pPr eaLnBrk="0" hangingPunct="0"/>
            <a:r>
              <a:rPr lang="en-US" sz="2400" i="1" dirty="0">
                <a:latin typeface="Book Antiqua" pitchFamily="18" charset="0"/>
              </a:rPr>
              <a:t>       </a:t>
            </a:r>
            <a:r>
              <a:rPr lang="en-US" i="1" dirty="0">
                <a:latin typeface="Book Antiqua" pitchFamily="18" charset="0"/>
              </a:rPr>
              <a:t>FROM</a:t>
            </a:r>
            <a:r>
              <a:rPr lang="en-US" sz="2400" i="1" dirty="0">
                <a:latin typeface="Book Antiqua" pitchFamily="18" charset="0"/>
              </a:rPr>
              <a:t>  Sailors S2</a:t>
            </a:r>
          </a:p>
          <a:p>
            <a:pPr eaLnBrk="0" hangingPunct="0"/>
            <a:r>
              <a:rPr lang="en-US" sz="2400" i="1" dirty="0">
                <a:latin typeface="Book Antiqua" pitchFamily="18" charset="0"/>
              </a:rPr>
              <a:t>       </a:t>
            </a:r>
            <a:r>
              <a:rPr lang="en-US" i="1" dirty="0">
                <a:latin typeface="Book Antiqua" pitchFamily="18" charset="0"/>
              </a:rPr>
              <a:t>GROUP BY  </a:t>
            </a:r>
            <a:r>
              <a:rPr lang="en-US" sz="2400" i="1" dirty="0">
                <a:latin typeface="Book Antiqua" pitchFamily="18" charset="0"/>
              </a:rPr>
              <a:t>S2.rating</a:t>
            </a:r>
            <a:r>
              <a:rPr lang="en-US" sz="2400" dirty="0">
                <a:latin typeface="Book Antiqua" pitchFamily="18" charset="0"/>
              </a:rPr>
              <a:t>)</a:t>
            </a:r>
          </a:p>
        </p:txBody>
      </p:sp>
      <p:sp>
        <p:nvSpPr>
          <p:cNvPr id="487431" name="Rectangle 7"/>
          <p:cNvSpPr>
            <a:spLocks noChangeArrowheads="1"/>
          </p:cNvSpPr>
          <p:nvPr/>
        </p:nvSpPr>
        <p:spPr bwMode="auto">
          <a:xfrm>
            <a:off x="7377113" y="6327775"/>
            <a:ext cx="172402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400" i="1" dirty="0">
                <a:solidFill>
                  <a:schemeClr val="accent2"/>
                </a:solidFill>
                <a:latin typeface="Book Antiqua" pitchFamily="18" charset="0"/>
              </a:rPr>
              <a:t>Nested block</a:t>
            </a:r>
          </a:p>
        </p:txBody>
      </p:sp>
      <p:sp>
        <p:nvSpPr>
          <p:cNvPr id="487432" name="Rectangle 8"/>
          <p:cNvSpPr>
            <a:spLocks noChangeArrowheads="1"/>
          </p:cNvSpPr>
          <p:nvPr/>
        </p:nvSpPr>
        <p:spPr bwMode="auto">
          <a:xfrm>
            <a:off x="5472113" y="6327775"/>
            <a:ext cx="1379537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i="1" dirty="0">
                <a:solidFill>
                  <a:schemeClr val="accent2"/>
                </a:solidFill>
                <a:latin typeface="Book Antiqua" pitchFamily="18" charset="0"/>
              </a:rPr>
              <a:t>Outer block</a:t>
            </a:r>
          </a:p>
        </p:txBody>
      </p:sp>
      <p:sp>
        <p:nvSpPr>
          <p:cNvPr id="487434" name="Arc 10"/>
          <p:cNvSpPr>
            <a:spLocks/>
          </p:cNvSpPr>
          <p:nvPr/>
        </p:nvSpPr>
        <p:spPr bwMode="auto">
          <a:xfrm>
            <a:off x="5413375" y="4135438"/>
            <a:ext cx="152400" cy="2362200"/>
          </a:xfrm>
          <a:custGeom>
            <a:avLst/>
            <a:gdLst>
              <a:gd name="G0" fmla="+- 21600 0 0"/>
              <a:gd name="G1" fmla="+- 21599 0 0"/>
              <a:gd name="G2" fmla="+- 21600 0 0"/>
              <a:gd name="T0" fmla="*/ 0 w 21600"/>
              <a:gd name="T1" fmla="*/ 21468 h 21599"/>
              <a:gd name="T2" fmla="*/ 21375 w 21600"/>
              <a:gd name="T3" fmla="*/ 0 h 21599"/>
              <a:gd name="T4" fmla="*/ 21600 w 21600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9" fill="none" extrusionOk="0">
                <a:moveTo>
                  <a:pt x="0" y="21468"/>
                </a:moveTo>
                <a:cubicBezTo>
                  <a:pt x="71" y="9677"/>
                  <a:pt x="9585" y="122"/>
                  <a:pt x="21375" y="0"/>
                </a:cubicBezTo>
              </a:path>
              <a:path w="21600" h="21599" stroke="0" extrusionOk="0">
                <a:moveTo>
                  <a:pt x="0" y="21468"/>
                </a:moveTo>
                <a:cubicBezTo>
                  <a:pt x="71" y="9677"/>
                  <a:pt x="9585" y="122"/>
                  <a:pt x="21375" y="0"/>
                </a:cubicBezTo>
                <a:lnTo>
                  <a:pt x="21600" y="21599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7435" name="Arc 11"/>
          <p:cNvSpPr>
            <a:spLocks/>
          </p:cNvSpPr>
          <p:nvPr/>
        </p:nvSpPr>
        <p:spPr bwMode="auto">
          <a:xfrm>
            <a:off x="8763000" y="5430838"/>
            <a:ext cx="152400" cy="914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82329"/>
      </p:ext>
    </p:extLst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743200"/>
            <a:ext cx="4551363" cy="348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50" y="762000"/>
            <a:ext cx="43195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595313"/>
            <a:ext cx="3914775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3468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74" y="2163763"/>
            <a:ext cx="4878388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" y="152400"/>
            <a:ext cx="494347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extBox 1"/>
          <p:cNvSpPr txBox="1">
            <a:spLocks noChangeArrowheads="1"/>
          </p:cNvSpPr>
          <p:nvPr/>
        </p:nvSpPr>
        <p:spPr bwMode="auto">
          <a:xfrm>
            <a:off x="4411662" y="757238"/>
            <a:ext cx="30740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dirty="0">
                <a:latin typeface="Cambria" panose="02040503050406030204" pitchFamily="18" charset="0"/>
              </a:rPr>
              <a:t>Move PROJECTs down</a:t>
            </a:r>
          </a:p>
        </p:txBody>
      </p:sp>
      <p:sp>
        <p:nvSpPr>
          <p:cNvPr id="55301" name="TextBox 2"/>
          <p:cNvSpPr txBox="1">
            <a:spLocks noChangeArrowheads="1"/>
          </p:cNvSpPr>
          <p:nvPr/>
        </p:nvSpPr>
        <p:spPr bwMode="auto">
          <a:xfrm>
            <a:off x="5638800" y="1752600"/>
            <a:ext cx="25960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dirty="0">
                <a:latin typeface="Cambria" panose="02040503050406030204" pitchFamily="18" charset="0"/>
              </a:rPr>
              <a:t>After optimization</a:t>
            </a:r>
          </a:p>
        </p:txBody>
      </p:sp>
      <p:sp>
        <p:nvSpPr>
          <p:cNvPr id="55302" name="TextBox 3"/>
          <p:cNvSpPr txBox="1">
            <a:spLocks noChangeArrowheads="1"/>
          </p:cNvSpPr>
          <p:nvPr/>
        </p:nvSpPr>
        <p:spPr bwMode="auto">
          <a:xfrm>
            <a:off x="228600" y="5257800"/>
            <a:ext cx="402668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mbria" panose="02040503050406030204" pitchFamily="18" charset="0"/>
              </a:rPr>
              <a:t>Next consider different join costs</a:t>
            </a:r>
          </a:p>
          <a:p>
            <a:pPr eaLnBrk="1" hangingPunct="1"/>
            <a:endParaRPr lang="en-US" sz="1800" dirty="0">
              <a:latin typeface="Cambria" panose="02040503050406030204" pitchFamily="18" charset="0"/>
            </a:endParaRPr>
          </a:p>
          <a:p>
            <a:pPr eaLnBrk="1" hangingPunct="1"/>
            <a:r>
              <a:rPr lang="en-US" sz="1800" dirty="0">
                <a:latin typeface="Cambria" panose="02040503050406030204" pitchFamily="18" charset="0"/>
              </a:rPr>
              <a:t>(Employee  join </a:t>
            </a:r>
            <a:r>
              <a:rPr lang="en-US" sz="1800" dirty="0" err="1">
                <a:latin typeface="Cambria" panose="02040503050406030204" pitchFamily="18" charset="0"/>
              </a:rPr>
              <a:t>Workson</a:t>
            </a:r>
            <a:r>
              <a:rPr lang="en-US" sz="1800" dirty="0">
                <a:latin typeface="Cambria" panose="02040503050406030204" pitchFamily="18" charset="0"/>
              </a:rPr>
              <a:t>) join Project</a:t>
            </a:r>
          </a:p>
          <a:p>
            <a:pPr eaLnBrk="1" hangingPunct="1"/>
            <a:r>
              <a:rPr lang="en-US" sz="1800" dirty="0">
                <a:latin typeface="Cambria" panose="02040503050406030204" pitchFamily="18" charset="0"/>
              </a:rPr>
              <a:t>Employee  join (</a:t>
            </a:r>
            <a:r>
              <a:rPr lang="en-US" sz="1800" dirty="0" err="1">
                <a:latin typeface="Cambria" panose="02040503050406030204" pitchFamily="18" charset="0"/>
              </a:rPr>
              <a:t>Workson</a:t>
            </a:r>
            <a:r>
              <a:rPr lang="en-US" sz="1800" dirty="0">
                <a:latin typeface="Cambria" panose="02040503050406030204" pitchFamily="18" charset="0"/>
              </a:rPr>
              <a:t>  join  Project)</a:t>
            </a:r>
          </a:p>
        </p:txBody>
      </p:sp>
    </p:spTree>
    <p:extLst>
      <p:ext uri="{BB962C8B-B14F-4D97-AF65-F5344CB8AC3E}">
        <p14:creationId xmlns:p14="http://schemas.microsoft.com/office/powerpoint/2010/main" val="2883971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2" name="Rectangle 4"/>
          <p:cNvSpPr>
            <a:spLocks noGrp="1" noChangeArrowheads="1"/>
          </p:cNvSpPr>
          <p:nvPr>
            <p:ph type="title"/>
          </p:nvPr>
        </p:nvSpPr>
        <p:spPr>
          <a:xfrm>
            <a:off x="723900" y="5381"/>
            <a:ext cx="7772400" cy="609600"/>
          </a:xfrm>
          <a:noFill/>
          <a:ln/>
        </p:spPr>
        <p:txBody>
          <a:bodyPr lIns="90488" tIns="44450" rIns="90488" bIns="44450"/>
          <a:lstStyle/>
          <a:p>
            <a:r>
              <a:rPr lang="en-US" sz="3600" dirty="0">
                <a:latin typeface="Cambria" panose="02040503050406030204" pitchFamily="18" charset="0"/>
                <a:cs typeface="Comic Sans MS"/>
              </a:rPr>
              <a:t>Join Optimization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FB9DC-1C7C-E949-842F-0DEEE8007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1191929"/>
            <a:ext cx="5394572" cy="2389472"/>
          </a:xfrm>
          <a:prstGeom prst="rect">
            <a:avLst/>
          </a:prstGeom>
        </p:spPr>
      </p:pic>
      <p:sp>
        <p:nvSpPr>
          <p:cNvPr id="56" name="Rectangle 5">
            <a:extLst>
              <a:ext uri="{FF2B5EF4-FFF2-40B4-BE49-F238E27FC236}">
                <a16:creationId xmlns:a16="http://schemas.microsoft.com/office/drawing/2014/main" id="{12633F00-6443-0C48-8276-0EE2C2348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09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>
                <a:latin typeface="Cambria" panose="02040503050406030204" pitchFamily="18" charset="0"/>
                <a:cs typeface="Comic Sans MS"/>
              </a:rPr>
              <a:t>Consider just three relations R, S, and T</a:t>
            </a:r>
            <a:endParaRPr lang="en-US" sz="2800" kern="0" dirty="0">
              <a:latin typeface="Cambria" panose="02040503050406030204" pitchFamily="18" charset="0"/>
              <a:cs typeface="Comic Sans M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69DBA9-D830-D64B-BB8F-1F83B1D88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86200"/>
            <a:ext cx="8724900" cy="257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122DF4-1C7B-4D46-9559-37B61A8F7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1980488"/>
            <a:ext cx="2895600" cy="8043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CFC149-03A8-9641-92B5-1AF838ED84A7}"/>
              </a:ext>
            </a:extLst>
          </p:cNvPr>
          <p:cNvSpPr txBox="1"/>
          <p:nvPr/>
        </p:nvSpPr>
        <p:spPr>
          <a:xfrm>
            <a:off x="6368303" y="392921"/>
            <a:ext cx="25941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n relations, what is the total number of plans?</a:t>
            </a:r>
          </a:p>
          <a:p>
            <a:r>
              <a:rPr lang="en-US" dirty="0"/>
              <a:t>&gt;&gt; n!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B659B-2B87-8B47-A08B-EB4C28B300E3}"/>
              </a:ext>
            </a:extLst>
          </p:cNvPr>
          <p:cNvSpPr txBox="1"/>
          <p:nvPr/>
        </p:nvSpPr>
        <p:spPr>
          <a:xfrm>
            <a:off x="6518136" y="2897206"/>
            <a:ext cx="2321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 B) C D</a:t>
            </a:r>
          </a:p>
          <a:p>
            <a:r>
              <a:rPr lang="en-US" dirty="0"/>
              <a:t>A (B C) D</a:t>
            </a:r>
          </a:p>
          <a:p>
            <a:r>
              <a:rPr lang="en-US" dirty="0"/>
              <a:t>A B (C D)</a:t>
            </a: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1" name="Rectangle 3"/>
          <p:cNvSpPr>
            <a:spLocks noChangeArrowheads="1"/>
          </p:cNvSpPr>
          <p:nvPr/>
        </p:nvSpPr>
        <p:spPr bwMode="auto">
          <a:xfrm>
            <a:off x="1828800" y="6324600"/>
            <a:ext cx="1444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800"/>
              <a:t>Bushy plan</a:t>
            </a:r>
          </a:p>
        </p:txBody>
      </p:sp>
      <p:sp>
        <p:nvSpPr>
          <p:cNvPr id="49357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09600"/>
          </a:xfrm>
          <a:noFill/>
          <a:ln/>
        </p:spPr>
        <p:txBody>
          <a:bodyPr lIns="90488" tIns="44450" rIns="90488" bIns="44450"/>
          <a:lstStyle/>
          <a:p>
            <a:r>
              <a:rPr lang="en-US" sz="3600" dirty="0">
                <a:latin typeface="Cambria" panose="02040503050406030204" pitchFamily="18" charset="0"/>
                <a:cs typeface="Comic Sans MS"/>
              </a:rPr>
              <a:t>Plans to consider</a:t>
            </a:r>
          </a:p>
        </p:txBody>
      </p:sp>
      <p:sp>
        <p:nvSpPr>
          <p:cNvPr id="4935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762000"/>
            <a:ext cx="8458200" cy="2438400"/>
          </a:xfrm>
          <a:noFill/>
          <a:ln/>
        </p:spPr>
        <p:txBody>
          <a:bodyPr lIns="90488" tIns="44450" rIns="90488" bIns="44450"/>
          <a:lstStyle/>
          <a:p>
            <a:r>
              <a:rPr lang="en-US" sz="2800" dirty="0">
                <a:latin typeface="Cambria" panose="02040503050406030204" pitchFamily="18" charset="0"/>
                <a:cs typeface="Comic Sans MS"/>
              </a:rPr>
              <a:t>Fundamental decision in System R:  </a:t>
            </a:r>
            <a:r>
              <a:rPr lang="en-US" sz="2800" i="1" u="sng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only left-deep join trees</a:t>
            </a:r>
            <a:r>
              <a:rPr lang="en-US" sz="2800" i="1" dirty="0">
                <a:latin typeface="Cambria" panose="02040503050406030204" pitchFamily="18" charset="0"/>
                <a:cs typeface="Comic Sans MS"/>
              </a:rPr>
              <a:t> </a:t>
            </a:r>
            <a:r>
              <a:rPr lang="en-US" sz="2800" dirty="0">
                <a:latin typeface="Cambria" panose="02040503050406030204" pitchFamily="18" charset="0"/>
                <a:cs typeface="Comic Sans MS"/>
              </a:rPr>
              <a:t>are considered.</a:t>
            </a:r>
          </a:p>
          <a:p>
            <a:pPr lvl="1">
              <a:buSzPct val="75000"/>
            </a:pPr>
            <a:r>
              <a:rPr lang="en-US" sz="2400" dirty="0">
                <a:latin typeface="Cambria" panose="02040503050406030204" pitchFamily="18" charset="0"/>
                <a:cs typeface="Comic Sans MS"/>
              </a:rPr>
              <a:t>As the number of joins increases, the number of alternative plans grows rapidly; we need to restrict the search space.</a:t>
            </a:r>
          </a:p>
          <a:p>
            <a:pPr lvl="1">
              <a:buSzPct val="75000"/>
            </a:pPr>
            <a:r>
              <a:rPr lang="en-US" sz="2400" dirty="0">
                <a:latin typeface="Cambria" panose="02040503050406030204" pitchFamily="18" charset="0"/>
                <a:cs typeface="Comic Sans MS"/>
              </a:rPr>
              <a:t>Left-deep trees allow us to generate all </a:t>
            </a:r>
            <a:r>
              <a:rPr lang="en-US" sz="2400" i="1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fully pipelined </a:t>
            </a:r>
            <a:r>
              <a:rPr lang="en-US" sz="2400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plans</a:t>
            </a:r>
            <a:r>
              <a:rPr lang="en-US" sz="2400" dirty="0">
                <a:latin typeface="Cambria" panose="02040503050406030204" pitchFamily="18" charset="0"/>
                <a:cs typeface="Comic Sans MS"/>
              </a:rPr>
              <a:t>.</a:t>
            </a:r>
          </a:p>
          <a:p>
            <a:pPr lvl="2"/>
            <a:r>
              <a:rPr lang="en-US" dirty="0">
                <a:latin typeface="Cambria" panose="02040503050406030204" pitchFamily="18" charset="0"/>
                <a:cs typeface="Comic Sans MS"/>
              </a:rPr>
              <a:t>Intermediate results not written to temporary files.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562600" y="4495800"/>
            <a:ext cx="2357438" cy="1930400"/>
            <a:chOff x="4305300" y="4741863"/>
            <a:chExt cx="2357438" cy="1930400"/>
          </a:xfrm>
        </p:grpSpPr>
        <p:sp>
          <p:nvSpPr>
            <p:cNvPr id="493575" name="Freeform 7"/>
            <p:cNvSpPr>
              <a:spLocks/>
            </p:cNvSpPr>
            <p:nvPr/>
          </p:nvSpPr>
          <p:spPr bwMode="auto">
            <a:xfrm>
              <a:off x="4852988" y="5824538"/>
              <a:ext cx="1588" cy="104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5"/>
                </a:cxn>
                <a:cxn ang="0">
                  <a:pos x="0" y="0"/>
                </a:cxn>
              </a:cxnLst>
              <a:rect l="0" t="0" r="r" b="b"/>
              <a:pathLst>
                <a:path w="1" h="66">
                  <a:moveTo>
                    <a:pt x="0" y="0"/>
                  </a:moveTo>
                  <a:lnTo>
                    <a:pt x="0" y="65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576" name="Freeform 8"/>
            <p:cNvSpPr>
              <a:spLocks/>
            </p:cNvSpPr>
            <p:nvPr/>
          </p:nvSpPr>
          <p:spPr bwMode="auto">
            <a:xfrm>
              <a:off x="5113338" y="5824538"/>
              <a:ext cx="1588" cy="104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5"/>
                </a:cxn>
                <a:cxn ang="0">
                  <a:pos x="0" y="0"/>
                </a:cxn>
              </a:cxnLst>
              <a:rect l="0" t="0" r="r" b="b"/>
              <a:pathLst>
                <a:path w="1" h="66">
                  <a:moveTo>
                    <a:pt x="0" y="0"/>
                  </a:moveTo>
                  <a:lnTo>
                    <a:pt x="0" y="65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577" name="Freeform 9"/>
            <p:cNvSpPr>
              <a:spLocks/>
            </p:cNvSpPr>
            <p:nvPr/>
          </p:nvSpPr>
          <p:spPr bwMode="auto">
            <a:xfrm>
              <a:off x="4852988" y="5824538"/>
              <a:ext cx="261938" cy="104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4" y="65"/>
                </a:cxn>
                <a:cxn ang="0">
                  <a:pos x="0" y="0"/>
                </a:cxn>
              </a:cxnLst>
              <a:rect l="0" t="0" r="r" b="b"/>
              <a:pathLst>
                <a:path w="165" h="66">
                  <a:moveTo>
                    <a:pt x="0" y="0"/>
                  </a:moveTo>
                  <a:lnTo>
                    <a:pt x="164" y="65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578" name="Freeform 10"/>
            <p:cNvSpPr>
              <a:spLocks/>
            </p:cNvSpPr>
            <p:nvPr/>
          </p:nvSpPr>
          <p:spPr bwMode="auto">
            <a:xfrm>
              <a:off x="4852988" y="5824538"/>
              <a:ext cx="261938" cy="104775"/>
            </a:xfrm>
            <a:custGeom>
              <a:avLst/>
              <a:gdLst/>
              <a:ahLst/>
              <a:cxnLst>
                <a:cxn ang="0">
                  <a:pos x="0" y="65"/>
                </a:cxn>
                <a:cxn ang="0">
                  <a:pos x="164" y="0"/>
                </a:cxn>
                <a:cxn ang="0">
                  <a:pos x="0" y="65"/>
                </a:cxn>
              </a:cxnLst>
              <a:rect l="0" t="0" r="r" b="b"/>
              <a:pathLst>
                <a:path w="165" h="66">
                  <a:moveTo>
                    <a:pt x="0" y="65"/>
                  </a:moveTo>
                  <a:lnTo>
                    <a:pt x="164" y="0"/>
                  </a:lnTo>
                  <a:lnTo>
                    <a:pt x="0" y="65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579" name="Freeform 11"/>
            <p:cNvSpPr>
              <a:spLocks/>
            </p:cNvSpPr>
            <p:nvPr/>
          </p:nvSpPr>
          <p:spPr bwMode="auto">
            <a:xfrm>
              <a:off x="5338763" y="5316538"/>
              <a:ext cx="1588" cy="1031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4"/>
                </a:cxn>
                <a:cxn ang="0">
                  <a:pos x="0" y="0"/>
                </a:cxn>
              </a:cxnLst>
              <a:rect l="0" t="0" r="r" b="b"/>
              <a:pathLst>
                <a:path w="1" h="65">
                  <a:moveTo>
                    <a:pt x="0" y="0"/>
                  </a:moveTo>
                  <a:lnTo>
                    <a:pt x="0" y="64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580" name="Freeform 12"/>
            <p:cNvSpPr>
              <a:spLocks/>
            </p:cNvSpPr>
            <p:nvPr/>
          </p:nvSpPr>
          <p:spPr bwMode="auto">
            <a:xfrm>
              <a:off x="5600700" y="5316538"/>
              <a:ext cx="1588" cy="1031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4"/>
                </a:cxn>
                <a:cxn ang="0">
                  <a:pos x="0" y="0"/>
                </a:cxn>
              </a:cxnLst>
              <a:rect l="0" t="0" r="r" b="b"/>
              <a:pathLst>
                <a:path w="1" h="65">
                  <a:moveTo>
                    <a:pt x="0" y="0"/>
                  </a:moveTo>
                  <a:lnTo>
                    <a:pt x="0" y="64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581" name="Freeform 13"/>
            <p:cNvSpPr>
              <a:spLocks/>
            </p:cNvSpPr>
            <p:nvPr/>
          </p:nvSpPr>
          <p:spPr bwMode="auto">
            <a:xfrm>
              <a:off x="5338763" y="5316538"/>
              <a:ext cx="263525" cy="1031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5" y="64"/>
                </a:cxn>
                <a:cxn ang="0">
                  <a:pos x="0" y="0"/>
                </a:cxn>
              </a:cxnLst>
              <a:rect l="0" t="0" r="r" b="b"/>
              <a:pathLst>
                <a:path w="166" h="65">
                  <a:moveTo>
                    <a:pt x="0" y="0"/>
                  </a:moveTo>
                  <a:lnTo>
                    <a:pt x="165" y="64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582" name="Freeform 14"/>
            <p:cNvSpPr>
              <a:spLocks/>
            </p:cNvSpPr>
            <p:nvPr/>
          </p:nvSpPr>
          <p:spPr bwMode="auto">
            <a:xfrm>
              <a:off x="5338763" y="5316538"/>
              <a:ext cx="263525" cy="103188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165" y="0"/>
                </a:cxn>
                <a:cxn ang="0">
                  <a:pos x="0" y="64"/>
                </a:cxn>
              </a:cxnLst>
              <a:rect l="0" t="0" r="r" b="b"/>
              <a:pathLst>
                <a:path w="166" h="65">
                  <a:moveTo>
                    <a:pt x="0" y="64"/>
                  </a:moveTo>
                  <a:lnTo>
                    <a:pt x="165" y="0"/>
                  </a:lnTo>
                  <a:lnTo>
                    <a:pt x="0" y="64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583" name="Freeform 15"/>
            <p:cNvSpPr>
              <a:spLocks/>
            </p:cNvSpPr>
            <p:nvPr/>
          </p:nvSpPr>
          <p:spPr bwMode="auto">
            <a:xfrm>
              <a:off x="5845175" y="4741863"/>
              <a:ext cx="1588" cy="104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5"/>
                </a:cxn>
                <a:cxn ang="0">
                  <a:pos x="0" y="0"/>
                </a:cxn>
              </a:cxnLst>
              <a:rect l="0" t="0" r="r" b="b"/>
              <a:pathLst>
                <a:path w="1" h="66">
                  <a:moveTo>
                    <a:pt x="0" y="0"/>
                  </a:moveTo>
                  <a:lnTo>
                    <a:pt x="0" y="65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584" name="Freeform 16"/>
            <p:cNvSpPr>
              <a:spLocks/>
            </p:cNvSpPr>
            <p:nvPr/>
          </p:nvSpPr>
          <p:spPr bwMode="auto">
            <a:xfrm>
              <a:off x="6105525" y="4741863"/>
              <a:ext cx="1588" cy="104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5"/>
                </a:cxn>
                <a:cxn ang="0">
                  <a:pos x="0" y="0"/>
                </a:cxn>
              </a:cxnLst>
              <a:rect l="0" t="0" r="r" b="b"/>
              <a:pathLst>
                <a:path w="1" h="66">
                  <a:moveTo>
                    <a:pt x="0" y="0"/>
                  </a:moveTo>
                  <a:lnTo>
                    <a:pt x="0" y="65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585" name="Freeform 17"/>
            <p:cNvSpPr>
              <a:spLocks/>
            </p:cNvSpPr>
            <p:nvPr/>
          </p:nvSpPr>
          <p:spPr bwMode="auto">
            <a:xfrm>
              <a:off x="5845175" y="4741863"/>
              <a:ext cx="261938" cy="104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4" y="65"/>
                </a:cxn>
                <a:cxn ang="0">
                  <a:pos x="0" y="0"/>
                </a:cxn>
              </a:cxnLst>
              <a:rect l="0" t="0" r="r" b="b"/>
              <a:pathLst>
                <a:path w="165" h="66">
                  <a:moveTo>
                    <a:pt x="0" y="0"/>
                  </a:moveTo>
                  <a:lnTo>
                    <a:pt x="164" y="65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586" name="Freeform 18"/>
            <p:cNvSpPr>
              <a:spLocks/>
            </p:cNvSpPr>
            <p:nvPr/>
          </p:nvSpPr>
          <p:spPr bwMode="auto">
            <a:xfrm>
              <a:off x="5845175" y="4741863"/>
              <a:ext cx="261938" cy="104775"/>
            </a:xfrm>
            <a:custGeom>
              <a:avLst/>
              <a:gdLst/>
              <a:ahLst/>
              <a:cxnLst>
                <a:cxn ang="0">
                  <a:pos x="0" y="65"/>
                </a:cxn>
                <a:cxn ang="0">
                  <a:pos x="164" y="0"/>
                </a:cxn>
                <a:cxn ang="0">
                  <a:pos x="0" y="65"/>
                </a:cxn>
              </a:cxnLst>
              <a:rect l="0" t="0" r="r" b="b"/>
              <a:pathLst>
                <a:path w="165" h="66">
                  <a:moveTo>
                    <a:pt x="0" y="65"/>
                  </a:moveTo>
                  <a:lnTo>
                    <a:pt x="164" y="0"/>
                  </a:lnTo>
                  <a:lnTo>
                    <a:pt x="0" y="65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587" name="Freeform 19"/>
            <p:cNvSpPr>
              <a:spLocks/>
            </p:cNvSpPr>
            <p:nvPr/>
          </p:nvSpPr>
          <p:spPr bwMode="auto">
            <a:xfrm>
              <a:off x="5480050" y="4878388"/>
              <a:ext cx="482600" cy="398463"/>
            </a:xfrm>
            <a:custGeom>
              <a:avLst/>
              <a:gdLst/>
              <a:ahLst/>
              <a:cxnLst>
                <a:cxn ang="0">
                  <a:pos x="0" y="250"/>
                </a:cxn>
                <a:cxn ang="0">
                  <a:pos x="303" y="0"/>
                </a:cxn>
                <a:cxn ang="0">
                  <a:pos x="0" y="250"/>
                </a:cxn>
              </a:cxnLst>
              <a:rect l="0" t="0" r="r" b="b"/>
              <a:pathLst>
                <a:path w="304" h="251">
                  <a:moveTo>
                    <a:pt x="0" y="250"/>
                  </a:moveTo>
                  <a:lnTo>
                    <a:pt x="303" y="0"/>
                  </a:lnTo>
                  <a:lnTo>
                    <a:pt x="0" y="25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588" name="Freeform 20"/>
            <p:cNvSpPr>
              <a:spLocks/>
            </p:cNvSpPr>
            <p:nvPr/>
          </p:nvSpPr>
          <p:spPr bwMode="auto">
            <a:xfrm>
              <a:off x="5969000" y="4887913"/>
              <a:ext cx="401638" cy="3349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2" y="210"/>
                </a:cxn>
                <a:cxn ang="0">
                  <a:pos x="0" y="0"/>
                </a:cxn>
              </a:cxnLst>
              <a:rect l="0" t="0" r="r" b="b"/>
              <a:pathLst>
                <a:path w="253" h="211">
                  <a:moveTo>
                    <a:pt x="0" y="0"/>
                  </a:moveTo>
                  <a:lnTo>
                    <a:pt x="252" y="21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589" name="Freeform 21"/>
            <p:cNvSpPr>
              <a:spLocks/>
            </p:cNvSpPr>
            <p:nvPr/>
          </p:nvSpPr>
          <p:spPr bwMode="auto">
            <a:xfrm>
              <a:off x="4984750" y="5418138"/>
              <a:ext cx="484188" cy="398463"/>
            </a:xfrm>
            <a:custGeom>
              <a:avLst/>
              <a:gdLst/>
              <a:ahLst/>
              <a:cxnLst>
                <a:cxn ang="0">
                  <a:pos x="0" y="250"/>
                </a:cxn>
                <a:cxn ang="0">
                  <a:pos x="304" y="0"/>
                </a:cxn>
                <a:cxn ang="0">
                  <a:pos x="0" y="250"/>
                </a:cxn>
              </a:cxnLst>
              <a:rect l="0" t="0" r="r" b="b"/>
              <a:pathLst>
                <a:path w="305" h="251">
                  <a:moveTo>
                    <a:pt x="0" y="250"/>
                  </a:moveTo>
                  <a:lnTo>
                    <a:pt x="304" y="0"/>
                  </a:lnTo>
                  <a:lnTo>
                    <a:pt x="0" y="25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590" name="Freeform 22"/>
            <p:cNvSpPr>
              <a:spLocks/>
            </p:cNvSpPr>
            <p:nvPr/>
          </p:nvSpPr>
          <p:spPr bwMode="auto">
            <a:xfrm>
              <a:off x="5475288" y="5427663"/>
              <a:ext cx="401638" cy="3349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2" y="210"/>
                </a:cxn>
                <a:cxn ang="0">
                  <a:pos x="0" y="0"/>
                </a:cxn>
              </a:cxnLst>
              <a:rect l="0" t="0" r="r" b="b"/>
              <a:pathLst>
                <a:path w="253" h="211">
                  <a:moveTo>
                    <a:pt x="0" y="0"/>
                  </a:moveTo>
                  <a:lnTo>
                    <a:pt x="252" y="21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591" name="Freeform 23"/>
            <p:cNvSpPr>
              <a:spLocks/>
            </p:cNvSpPr>
            <p:nvPr/>
          </p:nvSpPr>
          <p:spPr bwMode="auto">
            <a:xfrm>
              <a:off x="4498975" y="5948363"/>
              <a:ext cx="484188" cy="396875"/>
            </a:xfrm>
            <a:custGeom>
              <a:avLst/>
              <a:gdLst/>
              <a:ahLst/>
              <a:cxnLst>
                <a:cxn ang="0">
                  <a:pos x="0" y="249"/>
                </a:cxn>
                <a:cxn ang="0">
                  <a:pos x="304" y="0"/>
                </a:cxn>
                <a:cxn ang="0">
                  <a:pos x="0" y="249"/>
                </a:cxn>
              </a:cxnLst>
              <a:rect l="0" t="0" r="r" b="b"/>
              <a:pathLst>
                <a:path w="305" h="250">
                  <a:moveTo>
                    <a:pt x="0" y="249"/>
                  </a:moveTo>
                  <a:lnTo>
                    <a:pt x="304" y="0"/>
                  </a:lnTo>
                  <a:lnTo>
                    <a:pt x="0" y="24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592" name="Freeform 24"/>
            <p:cNvSpPr>
              <a:spLocks/>
            </p:cNvSpPr>
            <p:nvPr/>
          </p:nvSpPr>
          <p:spPr bwMode="auto">
            <a:xfrm>
              <a:off x="4989513" y="5957888"/>
              <a:ext cx="403225" cy="3349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3" y="210"/>
                </a:cxn>
                <a:cxn ang="0">
                  <a:pos x="0" y="0"/>
                </a:cxn>
              </a:cxnLst>
              <a:rect l="0" t="0" r="r" b="b"/>
              <a:pathLst>
                <a:path w="254" h="211">
                  <a:moveTo>
                    <a:pt x="0" y="0"/>
                  </a:moveTo>
                  <a:lnTo>
                    <a:pt x="253" y="21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611" name="Rectangle 43"/>
            <p:cNvSpPr>
              <a:spLocks noChangeArrowheads="1"/>
            </p:cNvSpPr>
            <p:nvPr/>
          </p:nvSpPr>
          <p:spPr bwMode="auto">
            <a:xfrm>
              <a:off x="5275263" y="6315075"/>
              <a:ext cx="336550" cy="347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700" b="1">
                  <a:solidFill>
                    <a:srgbClr val="000000"/>
                  </a:solidFill>
                  <a:latin typeface="Arial" pitchFamily="34" charset="0"/>
                </a:rPr>
                <a:t>B</a:t>
              </a:r>
            </a:p>
          </p:txBody>
        </p:sp>
        <p:sp>
          <p:nvSpPr>
            <p:cNvPr id="493612" name="Rectangle 44"/>
            <p:cNvSpPr>
              <a:spLocks noChangeArrowheads="1"/>
            </p:cNvSpPr>
            <p:nvPr/>
          </p:nvSpPr>
          <p:spPr bwMode="auto">
            <a:xfrm>
              <a:off x="4305300" y="6324600"/>
              <a:ext cx="336550" cy="347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700" b="1" dirty="0">
                  <a:solidFill>
                    <a:srgbClr val="000000"/>
                  </a:solidFill>
                  <a:latin typeface="Arial" pitchFamily="34" charset="0"/>
                </a:rPr>
                <a:t>A</a:t>
              </a:r>
            </a:p>
          </p:txBody>
        </p:sp>
        <p:sp>
          <p:nvSpPr>
            <p:cNvPr id="493613" name="Rectangle 45"/>
            <p:cNvSpPr>
              <a:spLocks noChangeArrowheads="1"/>
            </p:cNvSpPr>
            <p:nvPr/>
          </p:nvSpPr>
          <p:spPr bwMode="auto">
            <a:xfrm>
              <a:off x="5770563" y="5757863"/>
              <a:ext cx="336550" cy="347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700" b="1">
                  <a:solidFill>
                    <a:srgbClr val="000000"/>
                  </a:solidFill>
                  <a:latin typeface="Arial" pitchFamily="34" charset="0"/>
                </a:rPr>
                <a:t>C</a:t>
              </a:r>
            </a:p>
          </p:txBody>
        </p:sp>
        <p:sp>
          <p:nvSpPr>
            <p:cNvPr id="493614" name="Rectangle 46"/>
            <p:cNvSpPr>
              <a:spLocks noChangeArrowheads="1"/>
            </p:cNvSpPr>
            <p:nvPr/>
          </p:nvSpPr>
          <p:spPr bwMode="auto">
            <a:xfrm>
              <a:off x="6326188" y="5230813"/>
              <a:ext cx="336550" cy="347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700" b="1">
                  <a:solidFill>
                    <a:srgbClr val="000000"/>
                  </a:solidFill>
                  <a:latin typeface="Arial" pitchFamily="34" charset="0"/>
                </a:rPr>
                <a:t>D</a:t>
              </a:r>
            </a:p>
          </p:txBody>
        </p:sp>
      </p:grpSp>
      <p:grpSp>
        <p:nvGrpSpPr>
          <p:cNvPr id="493619" name="Group 51"/>
          <p:cNvGrpSpPr>
            <a:grpSpLocks/>
          </p:cNvGrpSpPr>
          <p:nvPr/>
        </p:nvGrpSpPr>
        <p:grpSpPr bwMode="auto">
          <a:xfrm>
            <a:off x="533400" y="4495800"/>
            <a:ext cx="4151313" cy="1887538"/>
            <a:chOff x="94" y="2928"/>
            <a:chExt cx="2615" cy="1189"/>
          </a:xfrm>
        </p:grpSpPr>
        <p:sp>
          <p:nvSpPr>
            <p:cNvPr id="493620" name="Freeform 52"/>
            <p:cNvSpPr>
              <a:spLocks/>
            </p:cNvSpPr>
            <p:nvPr/>
          </p:nvSpPr>
          <p:spPr bwMode="auto">
            <a:xfrm>
              <a:off x="2046" y="3439"/>
              <a:ext cx="1" cy="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7"/>
                </a:cxn>
                <a:cxn ang="0">
                  <a:pos x="0" y="0"/>
                </a:cxn>
              </a:cxnLst>
              <a:rect l="0" t="0" r="r" b="b"/>
              <a:pathLst>
                <a:path w="1" h="88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621" name="Freeform 53"/>
            <p:cNvSpPr>
              <a:spLocks/>
            </p:cNvSpPr>
            <p:nvPr/>
          </p:nvSpPr>
          <p:spPr bwMode="auto">
            <a:xfrm>
              <a:off x="2322" y="3439"/>
              <a:ext cx="1" cy="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7"/>
                </a:cxn>
                <a:cxn ang="0">
                  <a:pos x="0" y="0"/>
                </a:cxn>
              </a:cxnLst>
              <a:rect l="0" t="0" r="r" b="b"/>
              <a:pathLst>
                <a:path w="1" h="88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622" name="Freeform 54"/>
            <p:cNvSpPr>
              <a:spLocks/>
            </p:cNvSpPr>
            <p:nvPr/>
          </p:nvSpPr>
          <p:spPr bwMode="auto">
            <a:xfrm>
              <a:off x="2046" y="3439"/>
              <a:ext cx="277" cy="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6" y="87"/>
                </a:cxn>
                <a:cxn ang="0">
                  <a:pos x="0" y="0"/>
                </a:cxn>
              </a:cxnLst>
              <a:rect l="0" t="0" r="r" b="b"/>
              <a:pathLst>
                <a:path w="277" h="88">
                  <a:moveTo>
                    <a:pt x="0" y="0"/>
                  </a:moveTo>
                  <a:lnTo>
                    <a:pt x="276" y="87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623" name="Freeform 55"/>
            <p:cNvSpPr>
              <a:spLocks/>
            </p:cNvSpPr>
            <p:nvPr/>
          </p:nvSpPr>
          <p:spPr bwMode="auto">
            <a:xfrm>
              <a:off x="2046" y="3439"/>
              <a:ext cx="277" cy="88"/>
            </a:xfrm>
            <a:custGeom>
              <a:avLst/>
              <a:gdLst/>
              <a:ahLst/>
              <a:cxnLst>
                <a:cxn ang="0">
                  <a:pos x="0" y="87"/>
                </a:cxn>
                <a:cxn ang="0">
                  <a:pos x="276" y="0"/>
                </a:cxn>
                <a:cxn ang="0">
                  <a:pos x="0" y="87"/>
                </a:cxn>
              </a:cxnLst>
              <a:rect l="0" t="0" r="r" b="b"/>
              <a:pathLst>
                <a:path w="277" h="88">
                  <a:moveTo>
                    <a:pt x="0" y="87"/>
                  </a:moveTo>
                  <a:lnTo>
                    <a:pt x="276" y="0"/>
                  </a:lnTo>
                  <a:lnTo>
                    <a:pt x="0" y="8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624" name="Freeform 56"/>
            <p:cNvSpPr>
              <a:spLocks/>
            </p:cNvSpPr>
            <p:nvPr/>
          </p:nvSpPr>
          <p:spPr bwMode="auto">
            <a:xfrm>
              <a:off x="1371" y="2928"/>
              <a:ext cx="1" cy="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8"/>
                </a:cxn>
                <a:cxn ang="0">
                  <a:pos x="0" y="0"/>
                </a:cxn>
              </a:cxnLst>
              <a:rect l="0" t="0" r="r" b="b"/>
              <a:pathLst>
                <a:path w="1" h="89">
                  <a:moveTo>
                    <a:pt x="0" y="0"/>
                  </a:moveTo>
                  <a:lnTo>
                    <a:pt x="0" y="88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625" name="Freeform 57"/>
            <p:cNvSpPr>
              <a:spLocks/>
            </p:cNvSpPr>
            <p:nvPr/>
          </p:nvSpPr>
          <p:spPr bwMode="auto">
            <a:xfrm>
              <a:off x="1647" y="2928"/>
              <a:ext cx="1" cy="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8"/>
                </a:cxn>
                <a:cxn ang="0">
                  <a:pos x="0" y="0"/>
                </a:cxn>
              </a:cxnLst>
              <a:rect l="0" t="0" r="r" b="b"/>
              <a:pathLst>
                <a:path w="1" h="89">
                  <a:moveTo>
                    <a:pt x="0" y="0"/>
                  </a:moveTo>
                  <a:lnTo>
                    <a:pt x="0" y="88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626" name="Freeform 58"/>
            <p:cNvSpPr>
              <a:spLocks/>
            </p:cNvSpPr>
            <p:nvPr/>
          </p:nvSpPr>
          <p:spPr bwMode="auto">
            <a:xfrm>
              <a:off x="1371" y="2928"/>
              <a:ext cx="277" cy="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6" y="88"/>
                </a:cxn>
                <a:cxn ang="0">
                  <a:pos x="0" y="0"/>
                </a:cxn>
              </a:cxnLst>
              <a:rect l="0" t="0" r="r" b="b"/>
              <a:pathLst>
                <a:path w="277" h="89">
                  <a:moveTo>
                    <a:pt x="0" y="0"/>
                  </a:moveTo>
                  <a:lnTo>
                    <a:pt x="276" y="88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627" name="Freeform 59"/>
            <p:cNvSpPr>
              <a:spLocks/>
            </p:cNvSpPr>
            <p:nvPr/>
          </p:nvSpPr>
          <p:spPr bwMode="auto">
            <a:xfrm>
              <a:off x="1371" y="2928"/>
              <a:ext cx="277" cy="89"/>
            </a:xfrm>
            <a:custGeom>
              <a:avLst/>
              <a:gdLst/>
              <a:ahLst/>
              <a:cxnLst>
                <a:cxn ang="0">
                  <a:pos x="0" y="88"/>
                </a:cxn>
                <a:cxn ang="0">
                  <a:pos x="276" y="0"/>
                </a:cxn>
                <a:cxn ang="0">
                  <a:pos x="0" y="88"/>
                </a:cxn>
              </a:cxnLst>
              <a:rect l="0" t="0" r="r" b="b"/>
              <a:pathLst>
                <a:path w="277" h="89">
                  <a:moveTo>
                    <a:pt x="0" y="88"/>
                  </a:moveTo>
                  <a:lnTo>
                    <a:pt x="276" y="0"/>
                  </a:lnTo>
                  <a:lnTo>
                    <a:pt x="0" y="88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628" name="Freeform 60"/>
            <p:cNvSpPr>
              <a:spLocks/>
            </p:cNvSpPr>
            <p:nvPr/>
          </p:nvSpPr>
          <p:spPr bwMode="auto">
            <a:xfrm>
              <a:off x="1673" y="3517"/>
              <a:ext cx="508" cy="335"/>
            </a:xfrm>
            <a:custGeom>
              <a:avLst/>
              <a:gdLst/>
              <a:ahLst/>
              <a:cxnLst>
                <a:cxn ang="0">
                  <a:pos x="0" y="334"/>
                </a:cxn>
                <a:cxn ang="0">
                  <a:pos x="507" y="0"/>
                </a:cxn>
                <a:cxn ang="0">
                  <a:pos x="0" y="334"/>
                </a:cxn>
              </a:cxnLst>
              <a:rect l="0" t="0" r="r" b="b"/>
              <a:pathLst>
                <a:path w="508" h="335">
                  <a:moveTo>
                    <a:pt x="0" y="334"/>
                  </a:moveTo>
                  <a:lnTo>
                    <a:pt x="507" y="0"/>
                  </a:lnTo>
                  <a:lnTo>
                    <a:pt x="0" y="334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629" name="Freeform 61"/>
            <p:cNvSpPr>
              <a:spLocks/>
            </p:cNvSpPr>
            <p:nvPr/>
          </p:nvSpPr>
          <p:spPr bwMode="auto">
            <a:xfrm>
              <a:off x="2190" y="3526"/>
              <a:ext cx="422" cy="28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1" y="280"/>
                </a:cxn>
                <a:cxn ang="0">
                  <a:pos x="0" y="0"/>
                </a:cxn>
              </a:cxnLst>
              <a:rect l="0" t="0" r="r" b="b"/>
              <a:pathLst>
                <a:path w="422" h="281">
                  <a:moveTo>
                    <a:pt x="0" y="0"/>
                  </a:moveTo>
                  <a:lnTo>
                    <a:pt x="421" y="28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630" name="Freeform 62"/>
            <p:cNvSpPr>
              <a:spLocks/>
            </p:cNvSpPr>
            <p:nvPr/>
          </p:nvSpPr>
          <p:spPr bwMode="auto">
            <a:xfrm>
              <a:off x="631" y="3427"/>
              <a:ext cx="1" cy="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7"/>
                </a:cxn>
                <a:cxn ang="0">
                  <a:pos x="0" y="0"/>
                </a:cxn>
              </a:cxnLst>
              <a:rect l="0" t="0" r="r" b="b"/>
              <a:pathLst>
                <a:path w="1" h="88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631" name="Freeform 63"/>
            <p:cNvSpPr>
              <a:spLocks/>
            </p:cNvSpPr>
            <p:nvPr/>
          </p:nvSpPr>
          <p:spPr bwMode="auto">
            <a:xfrm>
              <a:off x="908" y="3427"/>
              <a:ext cx="1" cy="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7"/>
                </a:cxn>
                <a:cxn ang="0">
                  <a:pos x="0" y="0"/>
                </a:cxn>
              </a:cxnLst>
              <a:rect l="0" t="0" r="r" b="b"/>
              <a:pathLst>
                <a:path w="1" h="88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632" name="Freeform 64"/>
            <p:cNvSpPr>
              <a:spLocks/>
            </p:cNvSpPr>
            <p:nvPr/>
          </p:nvSpPr>
          <p:spPr bwMode="auto">
            <a:xfrm>
              <a:off x="631" y="3427"/>
              <a:ext cx="278" cy="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7" y="87"/>
                </a:cxn>
                <a:cxn ang="0">
                  <a:pos x="0" y="0"/>
                </a:cxn>
              </a:cxnLst>
              <a:rect l="0" t="0" r="r" b="b"/>
              <a:pathLst>
                <a:path w="278" h="88">
                  <a:moveTo>
                    <a:pt x="0" y="0"/>
                  </a:moveTo>
                  <a:lnTo>
                    <a:pt x="277" y="87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633" name="Freeform 65"/>
            <p:cNvSpPr>
              <a:spLocks/>
            </p:cNvSpPr>
            <p:nvPr/>
          </p:nvSpPr>
          <p:spPr bwMode="auto">
            <a:xfrm>
              <a:off x="631" y="3427"/>
              <a:ext cx="278" cy="88"/>
            </a:xfrm>
            <a:custGeom>
              <a:avLst/>
              <a:gdLst/>
              <a:ahLst/>
              <a:cxnLst>
                <a:cxn ang="0">
                  <a:pos x="0" y="87"/>
                </a:cxn>
                <a:cxn ang="0">
                  <a:pos x="277" y="0"/>
                </a:cxn>
                <a:cxn ang="0">
                  <a:pos x="0" y="87"/>
                </a:cxn>
              </a:cxnLst>
              <a:rect l="0" t="0" r="r" b="b"/>
              <a:pathLst>
                <a:path w="278" h="88">
                  <a:moveTo>
                    <a:pt x="0" y="87"/>
                  </a:moveTo>
                  <a:lnTo>
                    <a:pt x="277" y="0"/>
                  </a:lnTo>
                  <a:lnTo>
                    <a:pt x="0" y="8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634" name="Freeform 66"/>
            <p:cNvSpPr>
              <a:spLocks/>
            </p:cNvSpPr>
            <p:nvPr/>
          </p:nvSpPr>
          <p:spPr bwMode="auto">
            <a:xfrm>
              <a:off x="260" y="3530"/>
              <a:ext cx="509" cy="334"/>
            </a:xfrm>
            <a:custGeom>
              <a:avLst/>
              <a:gdLst/>
              <a:ahLst/>
              <a:cxnLst>
                <a:cxn ang="0">
                  <a:pos x="0" y="333"/>
                </a:cxn>
                <a:cxn ang="0">
                  <a:pos x="508" y="0"/>
                </a:cxn>
                <a:cxn ang="0">
                  <a:pos x="0" y="333"/>
                </a:cxn>
              </a:cxnLst>
              <a:rect l="0" t="0" r="r" b="b"/>
              <a:pathLst>
                <a:path w="509" h="334">
                  <a:moveTo>
                    <a:pt x="0" y="333"/>
                  </a:moveTo>
                  <a:lnTo>
                    <a:pt x="508" y="0"/>
                  </a:lnTo>
                  <a:lnTo>
                    <a:pt x="0" y="33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635" name="Freeform 67"/>
            <p:cNvSpPr>
              <a:spLocks/>
            </p:cNvSpPr>
            <p:nvPr/>
          </p:nvSpPr>
          <p:spPr bwMode="auto">
            <a:xfrm>
              <a:off x="777" y="3538"/>
              <a:ext cx="422" cy="28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1" y="281"/>
                </a:cxn>
                <a:cxn ang="0">
                  <a:pos x="0" y="0"/>
                </a:cxn>
              </a:cxnLst>
              <a:rect l="0" t="0" r="r" b="b"/>
              <a:pathLst>
                <a:path w="422" h="282">
                  <a:moveTo>
                    <a:pt x="0" y="0"/>
                  </a:moveTo>
                  <a:lnTo>
                    <a:pt x="421" y="281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636" name="Freeform 68"/>
            <p:cNvSpPr>
              <a:spLocks/>
            </p:cNvSpPr>
            <p:nvPr/>
          </p:nvSpPr>
          <p:spPr bwMode="auto">
            <a:xfrm>
              <a:off x="779" y="3057"/>
              <a:ext cx="730" cy="328"/>
            </a:xfrm>
            <a:custGeom>
              <a:avLst/>
              <a:gdLst/>
              <a:ahLst/>
              <a:cxnLst>
                <a:cxn ang="0">
                  <a:pos x="0" y="327"/>
                </a:cxn>
                <a:cxn ang="0">
                  <a:pos x="729" y="0"/>
                </a:cxn>
                <a:cxn ang="0">
                  <a:pos x="0" y="327"/>
                </a:cxn>
              </a:cxnLst>
              <a:rect l="0" t="0" r="r" b="b"/>
              <a:pathLst>
                <a:path w="730" h="328">
                  <a:moveTo>
                    <a:pt x="0" y="327"/>
                  </a:moveTo>
                  <a:lnTo>
                    <a:pt x="729" y="0"/>
                  </a:lnTo>
                  <a:lnTo>
                    <a:pt x="0" y="32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637" name="Freeform 69"/>
            <p:cNvSpPr>
              <a:spLocks/>
            </p:cNvSpPr>
            <p:nvPr/>
          </p:nvSpPr>
          <p:spPr bwMode="auto">
            <a:xfrm>
              <a:off x="1517" y="3057"/>
              <a:ext cx="654" cy="32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53" y="327"/>
                </a:cxn>
                <a:cxn ang="0">
                  <a:pos x="0" y="0"/>
                </a:cxn>
              </a:cxnLst>
              <a:rect l="0" t="0" r="r" b="b"/>
              <a:pathLst>
                <a:path w="654" h="328">
                  <a:moveTo>
                    <a:pt x="0" y="0"/>
                  </a:moveTo>
                  <a:lnTo>
                    <a:pt x="653" y="327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3638" name="Rectangle 70"/>
            <p:cNvSpPr>
              <a:spLocks noChangeArrowheads="1"/>
            </p:cNvSpPr>
            <p:nvPr/>
          </p:nvSpPr>
          <p:spPr bwMode="auto">
            <a:xfrm>
              <a:off x="1544" y="3907"/>
              <a:ext cx="206" cy="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rgbClr val="000000"/>
                  </a:solidFill>
                  <a:latin typeface="Arial" pitchFamily="34" charset="0"/>
                </a:rPr>
                <a:t>C</a:t>
              </a:r>
            </a:p>
          </p:txBody>
        </p:sp>
        <p:sp>
          <p:nvSpPr>
            <p:cNvPr id="493639" name="Rectangle 71"/>
            <p:cNvSpPr>
              <a:spLocks noChangeArrowheads="1"/>
            </p:cNvSpPr>
            <p:nvPr/>
          </p:nvSpPr>
          <p:spPr bwMode="auto">
            <a:xfrm>
              <a:off x="2503" y="3887"/>
              <a:ext cx="206" cy="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rgbClr val="000000"/>
                  </a:solidFill>
                  <a:latin typeface="Arial" pitchFamily="34" charset="0"/>
                </a:rPr>
                <a:t>D</a:t>
              </a:r>
            </a:p>
          </p:txBody>
        </p:sp>
        <p:sp>
          <p:nvSpPr>
            <p:cNvPr id="493640" name="Rectangle 72"/>
            <p:cNvSpPr>
              <a:spLocks noChangeArrowheads="1"/>
            </p:cNvSpPr>
            <p:nvPr/>
          </p:nvSpPr>
          <p:spPr bwMode="auto">
            <a:xfrm>
              <a:off x="1117" y="3889"/>
              <a:ext cx="206" cy="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rgbClr val="000000"/>
                  </a:solidFill>
                  <a:latin typeface="Arial" pitchFamily="34" charset="0"/>
                </a:rPr>
                <a:t>B</a:t>
              </a:r>
            </a:p>
          </p:txBody>
        </p:sp>
        <p:sp>
          <p:nvSpPr>
            <p:cNvPr id="493641" name="Rectangle 73"/>
            <p:cNvSpPr>
              <a:spLocks noChangeArrowheads="1"/>
            </p:cNvSpPr>
            <p:nvPr/>
          </p:nvSpPr>
          <p:spPr bwMode="auto">
            <a:xfrm>
              <a:off x="94" y="3898"/>
              <a:ext cx="206" cy="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rgbClr val="000000"/>
                  </a:solidFill>
                  <a:latin typeface="Arial" pitchFamily="34" charset="0"/>
                </a:rPr>
                <a:t>A</a:t>
              </a:r>
            </a:p>
          </p:txBody>
        </p:sp>
      </p:grpSp>
      <p:sp>
        <p:nvSpPr>
          <p:cNvPr id="75" name="Rectangle 3"/>
          <p:cNvSpPr>
            <a:spLocks noChangeArrowheads="1"/>
          </p:cNvSpPr>
          <p:nvPr/>
        </p:nvSpPr>
        <p:spPr bwMode="auto">
          <a:xfrm>
            <a:off x="6858000" y="6248400"/>
            <a:ext cx="1444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800"/>
              <a:t>Left-deep plan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6AB488-F625-0640-BA3C-ED1AA3A18D92}"/>
              </a:ext>
            </a:extLst>
          </p:cNvPr>
          <p:cNvSpPr txBox="1"/>
          <p:nvPr/>
        </p:nvSpPr>
        <p:spPr>
          <a:xfrm>
            <a:off x="3852069" y="4203680"/>
            <a:ext cx="29642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N + (N-1) + (N-2) + … + 1 </a:t>
            </a:r>
          </a:p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O( (n+1) * n / 2)  = O(n^2)</a:t>
            </a:r>
          </a:p>
          <a:p>
            <a:r>
              <a:rPr lang="en-US" sz="1800" dirty="0"/>
              <a:t>N!</a:t>
            </a:r>
          </a:p>
        </p:txBody>
      </p:sp>
    </p:spTree>
    <p:extLst>
      <p:ext uri="{BB962C8B-B14F-4D97-AF65-F5344CB8AC3E}">
        <p14:creationId xmlns:p14="http://schemas.microsoft.com/office/powerpoint/2010/main" val="2309891984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09600"/>
          </a:xfrm>
          <a:noFill/>
          <a:ln/>
        </p:spPr>
        <p:txBody>
          <a:bodyPr lIns="90488" tIns="44450" rIns="90488" bIns="44450"/>
          <a:lstStyle/>
          <a:p>
            <a:r>
              <a:rPr lang="en-US" sz="3600" dirty="0">
                <a:latin typeface="Cambria" panose="02040503050406030204" pitchFamily="18" charset="0"/>
                <a:cs typeface="Comic Sans MS"/>
              </a:rPr>
              <a:t>Three-way 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1EAB3-2FE4-9142-9E56-31E339F30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762000"/>
            <a:ext cx="1676400" cy="13488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6B941F-B20E-334F-A0A1-1FE29DE0B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312042"/>
            <a:ext cx="6654924" cy="3164958"/>
          </a:xfrm>
          <a:prstGeom prst="rect">
            <a:avLst/>
          </a:prstGeom>
        </p:spPr>
      </p:pic>
      <p:sp>
        <p:nvSpPr>
          <p:cNvPr id="56" name="Rectangle 4">
            <a:extLst>
              <a:ext uri="{FF2B5EF4-FFF2-40B4-BE49-F238E27FC236}">
                <a16:creationId xmlns:a16="http://schemas.microsoft.com/office/drawing/2014/main" id="{DA8DA4B2-3424-574F-A3B2-814D9EF82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286000"/>
            <a:ext cx="541712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Cambria" panose="02040503050406030204" pitchFamily="18" charset="0"/>
                <a:cs typeface="Comic Sans MS"/>
              </a:rPr>
              <a:t>Possible left-deep join trees:</a:t>
            </a:r>
          </a:p>
        </p:txBody>
      </p:sp>
    </p:spTree>
    <p:extLst>
      <p:ext uri="{BB962C8B-B14F-4D97-AF65-F5344CB8AC3E}">
        <p14:creationId xmlns:p14="http://schemas.microsoft.com/office/powerpoint/2010/main" val="1392591893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8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5620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772400" cy="647700"/>
          </a:xfrm>
          <a:noFill/>
          <a:ln/>
        </p:spPr>
        <p:txBody>
          <a:bodyPr lIns="90488" tIns="44450" rIns="90488" bIns="44450"/>
          <a:lstStyle/>
          <a:p>
            <a:r>
              <a:rPr lang="en-US" sz="3600" dirty="0">
                <a:latin typeface="Cambria" panose="02040503050406030204" pitchFamily="18" charset="0"/>
                <a:cs typeface="Comic Sans MS"/>
              </a:rPr>
              <a:t>Enumeration of Left-Deep Plans</a:t>
            </a:r>
          </a:p>
        </p:txBody>
      </p:sp>
      <p:sp>
        <p:nvSpPr>
          <p:cNvPr id="49562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382000" cy="5410200"/>
          </a:xfrm>
          <a:noFill/>
          <a:ln/>
        </p:spPr>
        <p:txBody>
          <a:bodyPr lIns="90488" tIns="44450" rIns="90488" bIns="44450"/>
          <a:lstStyle/>
          <a:p>
            <a:r>
              <a:rPr lang="en-US" sz="2000" dirty="0">
                <a:latin typeface="Cambria" panose="02040503050406030204" pitchFamily="18" charset="0"/>
                <a:cs typeface="Comic Sans MS"/>
              </a:rPr>
              <a:t>Left-deep plans differ only in the order of relations, the access method for each relation, and the join method for each join</a:t>
            </a:r>
          </a:p>
          <a:p>
            <a:r>
              <a:rPr lang="en-US" sz="2000" dirty="0">
                <a:latin typeface="Cambria" panose="02040503050406030204" pitchFamily="18" charset="0"/>
                <a:cs typeface="Comic Sans MS"/>
              </a:rPr>
              <a:t>Enumerated using N passes (if N relations joined):</a:t>
            </a:r>
          </a:p>
          <a:p>
            <a:pPr lvl="1">
              <a:buSzPct val="75000"/>
            </a:pPr>
            <a:r>
              <a:rPr lang="en-US" sz="1800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Pass 1:  </a:t>
            </a:r>
            <a:r>
              <a:rPr lang="en-US" sz="1800" dirty="0">
                <a:latin typeface="Cambria" panose="02040503050406030204" pitchFamily="18" charset="0"/>
                <a:cs typeface="Comic Sans MS"/>
              </a:rPr>
              <a:t>Find best 1-relation plan for each relation</a:t>
            </a:r>
          </a:p>
          <a:p>
            <a:pPr lvl="1">
              <a:buSzPct val="75000"/>
            </a:pPr>
            <a:r>
              <a:rPr lang="en-US" sz="1800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Pass 2:  </a:t>
            </a:r>
            <a:r>
              <a:rPr lang="en-US" sz="1800" dirty="0">
                <a:latin typeface="Cambria" panose="02040503050406030204" pitchFamily="18" charset="0"/>
                <a:cs typeface="Comic Sans MS"/>
              </a:rPr>
              <a:t>Find best way to join result of each 1-relation plan (as outer) to another relation </a:t>
            </a:r>
            <a:r>
              <a:rPr lang="en-US" sz="1800" i="1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(All 2-relation plans)  </a:t>
            </a:r>
            <a:endParaRPr lang="en-US" sz="1800" dirty="0">
              <a:latin typeface="Cambria" panose="02040503050406030204" pitchFamily="18" charset="0"/>
              <a:cs typeface="Comic Sans MS"/>
            </a:endParaRPr>
          </a:p>
          <a:p>
            <a:pPr lvl="1">
              <a:buSzPct val="75000"/>
            </a:pPr>
            <a:r>
              <a:rPr lang="en-US" sz="1800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Pass N:  </a:t>
            </a:r>
            <a:r>
              <a:rPr lang="en-US" sz="1800" dirty="0">
                <a:latin typeface="Cambria" panose="02040503050406030204" pitchFamily="18" charset="0"/>
                <a:cs typeface="Comic Sans MS"/>
              </a:rPr>
              <a:t>Find best way to join result of a (N-1)-relation plan (as outer) to the </a:t>
            </a:r>
            <a:r>
              <a:rPr lang="en-US" sz="1800" dirty="0" err="1">
                <a:latin typeface="Cambria" panose="02040503050406030204" pitchFamily="18" charset="0"/>
                <a:cs typeface="Comic Sans MS"/>
              </a:rPr>
              <a:t>N’th</a:t>
            </a:r>
            <a:r>
              <a:rPr lang="en-US" sz="1800" dirty="0">
                <a:latin typeface="Cambria" panose="02040503050406030204" pitchFamily="18" charset="0"/>
                <a:cs typeface="Comic Sans MS"/>
              </a:rPr>
              <a:t> relation  </a:t>
            </a:r>
            <a:r>
              <a:rPr lang="en-US" sz="1800" i="1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(All N-relation plans)</a:t>
            </a:r>
          </a:p>
          <a:p>
            <a:r>
              <a:rPr lang="en-US" sz="2000" dirty="0">
                <a:latin typeface="Cambria" panose="02040503050406030204" pitchFamily="18" charset="0"/>
                <a:cs typeface="Comic Sans MS"/>
              </a:rPr>
              <a:t>For each subset of relations, retain only:</a:t>
            </a:r>
          </a:p>
          <a:p>
            <a:pPr lvl="1">
              <a:buSzPct val="75000"/>
            </a:pPr>
            <a:r>
              <a:rPr lang="en-US" sz="1800" dirty="0">
                <a:latin typeface="Cambria" panose="02040503050406030204" pitchFamily="18" charset="0"/>
                <a:cs typeface="Comic Sans MS"/>
              </a:rPr>
              <a:t>Cheapest plan overall, plus</a:t>
            </a:r>
          </a:p>
          <a:p>
            <a:pPr lvl="1">
              <a:buSzPct val="75000"/>
            </a:pPr>
            <a:r>
              <a:rPr lang="en-US" sz="1800" dirty="0">
                <a:latin typeface="Cambria" panose="02040503050406030204" pitchFamily="18" charset="0"/>
                <a:cs typeface="Comic Sans MS"/>
              </a:rPr>
              <a:t>Cheapest plan for each </a:t>
            </a:r>
            <a:r>
              <a:rPr lang="en-US" sz="1800" i="1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interesting order </a:t>
            </a:r>
            <a:r>
              <a:rPr lang="en-US" sz="1800" dirty="0">
                <a:latin typeface="Cambria" panose="02040503050406030204" pitchFamily="18" charset="0"/>
                <a:cs typeface="Comic Sans MS"/>
              </a:rPr>
              <a:t>of the tuples</a:t>
            </a:r>
          </a:p>
          <a:p>
            <a:r>
              <a:rPr lang="en-US" sz="2000" dirty="0">
                <a:latin typeface="Cambria" panose="02040503050406030204" pitchFamily="18" charset="0"/>
                <a:cs typeface="Comic Sans MS"/>
              </a:rPr>
              <a:t>In spite of pruning plan space, this approach is </a:t>
            </a:r>
            <a:r>
              <a:rPr lang="en-US" sz="2000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still exponential</a:t>
            </a:r>
            <a:r>
              <a:rPr lang="en-US" sz="2000" dirty="0">
                <a:latin typeface="Cambria" panose="02040503050406030204" pitchFamily="18" charset="0"/>
                <a:cs typeface="Comic Sans MS"/>
              </a:rPr>
              <a:t> in the # of tables</a:t>
            </a:r>
          </a:p>
          <a:p>
            <a:r>
              <a:rPr lang="en-US" sz="1800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ORDER BY, GROUP BY</a:t>
            </a:r>
            <a:r>
              <a:rPr lang="en-US" sz="2000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, aggregates </a:t>
            </a:r>
            <a:r>
              <a:rPr lang="en-US" sz="2000" dirty="0">
                <a:latin typeface="Cambria" panose="02040503050406030204" pitchFamily="18" charset="0"/>
                <a:cs typeface="Comic Sans MS"/>
              </a:rPr>
              <a:t>etc. handled as a final step, using either an `interestingly ordered’ plan or an additional sorting operator.</a:t>
            </a: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971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971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609600"/>
          </a:xfrm>
          <a:noFill/>
          <a:ln/>
        </p:spPr>
        <p:txBody>
          <a:bodyPr lIns="90488" tIns="44450" rIns="90488" bIns="44450"/>
          <a:lstStyle/>
          <a:p>
            <a:r>
              <a:rPr lang="en-US" sz="3600" dirty="0">
                <a:latin typeface="Cambria" panose="02040503050406030204" pitchFamily="18" charset="0"/>
                <a:cs typeface="Comic Sans MS"/>
              </a:rPr>
              <a:t>Summary</a:t>
            </a:r>
          </a:p>
        </p:txBody>
      </p:sp>
      <p:sp>
        <p:nvSpPr>
          <p:cNvPr id="49971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762000"/>
            <a:ext cx="8686800" cy="5791200"/>
          </a:xfrm>
          <a:noFill/>
          <a:ln/>
        </p:spPr>
        <p:txBody>
          <a:bodyPr lIns="90488" tIns="44450" rIns="90488" bIns="44450"/>
          <a:lstStyle/>
          <a:p>
            <a:r>
              <a:rPr lang="en-US" sz="2400" dirty="0">
                <a:latin typeface="Cambria" panose="02040503050406030204" pitchFamily="18" charset="0"/>
                <a:cs typeface="Comic Sans MS"/>
              </a:rPr>
              <a:t>Two parts to optimize a query</a:t>
            </a:r>
          </a:p>
          <a:p>
            <a:pPr lvl="1">
              <a:buSzPct val="75000"/>
            </a:pPr>
            <a:r>
              <a:rPr lang="en-US" sz="2000" dirty="0">
                <a:latin typeface="Cambria" panose="02040503050406030204" pitchFamily="18" charset="0"/>
                <a:cs typeface="Comic Sans MS"/>
              </a:rPr>
              <a:t>Consider a set of alternative plans, typically, left-deep plans only</a:t>
            </a:r>
          </a:p>
          <a:p>
            <a:pPr lvl="1">
              <a:buSzPct val="75000"/>
            </a:pPr>
            <a:r>
              <a:rPr lang="en-US" sz="2000" dirty="0">
                <a:latin typeface="Cambria" panose="02040503050406030204" pitchFamily="18" charset="0"/>
                <a:cs typeface="Comic Sans MS"/>
              </a:rPr>
              <a:t>Must estimate cost of each plan that is considered</a:t>
            </a:r>
          </a:p>
          <a:p>
            <a:pPr lvl="2"/>
            <a:r>
              <a:rPr lang="en-US" sz="1800" dirty="0">
                <a:latin typeface="Cambria" panose="02040503050406030204" pitchFamily="18" charset="0"/>
                <a:cs typeface="Comic Sans MS"/>
              </a:rPr>
              <a:t>Must estimate size of result and cost for each plan node</a:t>
            </a:r>
          </a:p>
          <a:p>
            <a:pPr lvl="2"/>
            <a:r>
              <a:rPr lang="en-US" sz="1800" dirty="0">
                <a:latin typeface="Cambria" panose="02040503050406030204" pitchFamily="18" charset="0"/>
                <a:cs typeface="Comic Sans MS"/>
              </a:rPr>
              <a:t>Key issues: Statistics, indexes, operator implementations</a:t>
            </a:r>
          </a:p>
          <a:p>
            <a:r>
              <a:rPr lang="en-US" sz="2400" dirty="0">
                <a:latin typeface="Cambria" panose="02040503050406030204" pitchFamily="18" charset="0"/>
                <a:cs typeface="Comic Sans MS"/>
              </a:rPr>
              <a:t>Single-relation queries</a:t>
            </a:r>
          </a:p>
          <a:p>
            <a:pPr lvl="1">
              <a:buSzPct val="75000"/>
            </a:pPr>
            <a:r>
              <a:rPr lang="en-US" sz="2000" dirty="0">
                <a:latin typeface="Cambria" panose="02040503050406030204" pitchFamily="18" charset="0"/>
                <a:cs typeface="Comic Sans MS"/>
              </a:rPr>
              <a:t>All access paths considered, cheapest is chosen</a:t>
            </a:r>
          </a:p>
          <a:p>
            <a:pPr lvl="1">
              <a:buSzPct val="75000"/>
            </a:pPr>
            <a:r>
              <a:rPr lang="en-US" sz="2000" dirty="0">
                <a:latin typeface="Cambria" panose="02040503050406030204" pitchFamily="18" charset="0"/>
                <a:cs typeface="Comic Sans MS"/>
              </a:rPr>
              <a:t>Issues:  Selections that </a:t>
            </a:r>
            <a:r>
              <a:rPr lang="en-US" sz="2000" i="1" dirty="0">
                <a:latin typeface="Cambria" panose="02040503050406030204" pitchFamily="18" charset="0"/>
                <a:cs typeface="Comic Sans MS"/>
              </a:rPr>
              <a:t>match</a:t>
            </a:r>
            <a:r>
              <a:rPr lang="en-US" sz="2000" dirty="0">
                <a:latin typeface="Cambria" panose="02040503050406030204" pitchFamily="18" charset="0"/>
                <a:cs typeface="Comic Sans MS"/>
              </a:rPr>
              <a:t> index, whether index key has all needed fields and/or provides tuples in a desired order</a:t>
            </a:r>
          </a:p>
          <a:p>
            <a:r>
              <a:rPr lang="en-US" sz="2400" dirty="0">
                <a:latin typeface="Cambria" panose="02040503050406030204" pitchFamily="18" charset="0"/>
                <a:cs typeface="Comic Sans MS"/>
              </a:rPr>
              <a:t>Multiple-relation queries</a:t>
            </a:r>
          </a:p>
          <a:p>
            <a:pPr lvl="1">
              <a:buSzPct val="75000"/>
            </a:pPr>
            <a:r>
              <a:rPr lang="en-US" sz="2000" dirty="0">
                <a:latin typeface="Cambria" panose="02040503050406030204" pitchFamily="18" charset="0"/>
                <a:cs typeface="Comic Sans MS"/>
              </a:rPr>
              <a:t>All single-relation plans are first enumerated</a:t>
            </a:r>
          </a:p>
          <a:p>
            <a:pPr lvl="2">
              <a:buSzPct val="75000"/>
            </a:pPr>
            <a:r>
              <a:rPr lang="en-US" sz="1800" dirty="0">
                <a:latin typeface="Cambria" panose="02040503050406030204" pitchFamily="18" charset="0"/>
                <a:cs typeface="Comic Sans MS"/>
              </a:rPr>
              <a:t>Selections/projections considered as early as possible</a:t>
            </a:r>
            <a:endParaRPr lang="en-US" sz="1600" dirty="0">
              <a:latin typeface="Cambria" panose="02040503050406030204" pitchFamily="18" charset="0"/>
              <a:cs typeface="Comic Sans MS"/>
            </a:endParaRPr>
          </a:p>
          <a:p>
            <a:pPr lvl="1">
              <a:buSzPct val="75000"/>
            </a:pPr>
            <a:r>
              <a:rPr lang="en-US" sz="2000" dirty="0">
                <a:latin typeface="Cambria" panose="02040503050406030204" pitchFamily="18" charset="0"/>
                <a:cs typeface="Comic Sans MS"/>
              </a:rPr>
              <a:t>For each 1-relation plan, all ways of joining another relation are considered</a:t>
            </a:r>
          </a:p>
          <a:p>
            <a:pPr lvl="1">
              <a:buSzPct val="75000"/>
            </a:pPr>
            <a:r>
              <a:rPr lang="en-US" sz="2000" dirty="0">
                <a:latin typeface="Cambria" panose="02040503050406030204" pitchFamily="18" charset="0"/>
                <a:cs typeface="Comic Sans MS"/>
              </a:rPr>
              <a:t>For each 2-relation plan that is `retained’, all ways of joining another relation are considered, etc.</a:t>
            </a: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08" name="Rectangle 4"/>
          <p:cNvSpPr>
            <a:spLocks noChangeArrowheads="1"/>
          </p:cNvSpPr>
          <p:nvPr/>
        </p:nvSpPr>
        <p:spPr bwMode="auto">
          <a:xfrm>
            <a:off x="2021515" y="1545326"/>
            <a:ext cx="6167770" cy="1013098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en-US" sz="1800" dirty="0">
                <a:latin typeface="Book Antiqua" pitchFamily="18" charset="0"/>
              </a:rPr>
              <a:t>SELECT</a:t>
            </a:r>
            <a:r>
              <a:rPr lang="en-US" dirty="0">
                <a:latin typeface="Book Antiqua" pitchFamily="18" charset="0"/>
              </a:rPr>
              <a:t>  </a:t>
            </a:r>
            <a:r>
              <a:rPr lang="en-US" dirty="0" err="1">
                <a:latin typeface="Book Antiqua" pitchFamily="18" charset="0"/>
              </a:rPr>
              <a:t>S.sname</a:t>
            </a:r>
            <a:endParaRPr lang="en-US" dirty="0">
              <a:latin typeface="Book Antiqua" pitchFamily="18" charset="0"/>
            </a:endParaRPr>
          </a:p>
          <a:p>
            <a:pPr eaLnBrk="0" hangingPunct="0"/>
            <a:r>
              <a:rPr lang="en-US" sz="1800" dirty="0">
                <a:latin typeface="Book Antiqua" pitchFamily="18" charset="0"/>
              </a:rPr>
              <a:t>FROM</a:t>
            </a:r>
            <a:r>
              <a:rPr lang="en-US" dirty="0">
                <a:latin typeface="Book Antiqua" pitchFamily="18" charset="0"/>
              </a:rPr>
              <a:t>  Reserves R, Sailors S</a:t>
            </a:r>
          </a:p>
          <a:p>
            <a:pPr eaLnBrk="0" hangingPunct="0"/>
            <a:r>
              <a:rPr lang="en-US" sz="1800" dirty="0">
                <a:latin typeface="Book Antiqua" pitchFamily="18" charset="0"/>
              </a:rPr>
              <a:t>WHERE</a:t>
            </a:r>
            <a:r>
              <a:rPr lang="en-US" dirty="0">
                <a:latin typeface="Book Antiqua" pitchFamily="18" charset="0"/>
              </a:rPr>
              <a:t>  </a:t>
            </a:r>
            <a:r>
              <a:rPr lang="en-US" dirty="0" err="1">
                <a:latin typeface="Book Antiqua" pitchFamily="18" charset="0"/>
              </a:rPr>
              <a:t>R.sid</a:t>
            </a:r>
            <a:r>
              <a:rPr lang="en-US" dirty="0">
                <a:latin typeface="Book Antiqua" pitchFamily="18" charset="0"/>
              </a:rPr>
              <a:t>=</a:t>
            </a:r>
            <a:r>
              <a:rPr lang="en-US" dirty="0" err="1">
                <a:latin typeface="Book Antiqua" pitchFamily="18" charset="0"/>
              </a:rPr>
              <a:t>S.sid</a:t>
            </a:r>
            <a:r>
              <a:rPr lang="en-US" dirty="0">
                <a:latin typeface="Book Antiqua" pitchFamily="18" charset="0"/>
              </a:rPr>
              <a:t> </a:t>
            </a:r>
            <a:r>
              <a:rPr lang="en-US" sz="1800" dirty="0">
                <a:latin typeface="Book Antiqua" pitchFamily="18" charset="0"/>
              </a:rPr>
              <a:t>AND</a:t>
            </a:r>
            <a:r>
              <a:rPr lang="en-US" dirty="0">
                <a:latin typeface="Book Antiqua" pitchFamily="18" charset="0"/>
              </a:rPr>
              <a:t> </a:t>
            </a:r>
            <a:r>
              <a:rPr lang="en-US" dirty="0" err="1">
                <a:latin typeface="Book Antiqua" pitchFamily="18" charset="0"/>
              </a:rPr>
              <a:t>R.bid</a:t>
            </a:r>
            <a:r>
              <a:rPr lang="en-US" dirty="0">
                <a:latin typeface="Book Antiqua" pitchFamily="18" charset="0"/>
              </a:rPr>
              <a:t>=100 </a:t>
            </a:r>
            <a:r>
              <a:rPr lang="en-US" sz="1800" dirty="0">
                <a:latin typeface="Book Antiqua" pitchFamily="18" charset="0"/>
              </a:rPr>
              <a:t>AND</a:t>
            </a:r>
            <a:r>
              <a:rPr lang="en-US" dirty="0">
                <a:latin typeface="Book Antiqua" pitchFamily="18" charset="0"/>
              </a:rPr>
              <a:t> </a:t>
            </a:r>
            <a:r>
              <a:rPr lang="en-US" dirty="0" err="1">
                <a:latin typeface="Book Antiqua" pitchFamily="18" charset="0"/>
              </a:rPr>
              <a:t>S.rating</a:t>
            </a:r>
            <a:r>
              <a:rPr lang="en-US" dirty="0">
                <a:latin typeface="Book Antiqua" pitchFamily="18" charset="0"/>
              </a:rPr>
              <a:t>&gt;5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A61BB2-CE4A-0446-B8A2-3E44CD8E9197}"/>
              </a:ext>
            </a:extLst>
          </p:cNvPr>
          <p:cNvGrpSpPr/>
          <p:nvPr/>
        </p:nvGrpSpPr>
        <p:grpSpPr>
          <a:xfrm>
            <a:off x="1755443" y="3652771"/>
            <a:ext cx="3349957" cy="2895600"/>
            <a:chOff x="2971800" y="3841750"/>
            <a:chExt cx="3048000" cy="3016250"/>
          </a:xfrm>
        </p:grpSpPr>
        <p:sp>
          <p:nvSpPr>
            <p:cNvPr id="456707" name="Rectangle 3"/>
            <p:cNvSpPr>
              <a:spLocks noChangeArrowheads="1"/>
            </p:cNvSpPr>
            <p:nvPr/>
          </p:nvSpPr>
          <p:spPr bwMode="auto">
            <a:xfrm>
              <a:off x="3124200" y="6248400"/>
              <a:ext cx="28956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56709" name="Group 5"/>
            <p:cNvGrpSpPr>
              <a:grpSpLocks/>
            </p:cNvGrpSpPr>
            <p:nvPr/>
          </p:nvGrpSpPr>
          <p:grpSpPr bwMode="auto">
            <a:xfrm>
              <a:off x="2971800" y="3841750"/>
              <a:ext cx="2592388" cy="3016250"/>
              <a:chOff x="4078" y="82"/>
              <a:chExt cx="1633" cy="1900"/>
            </a:xfrm>
          </p:grpSpPr>
          <p:sp>
            <p:nvSpPr>
              <p:cNvPr id="456710" name="Freeform 6"/>
              <p:cNvSpPr>
                <a:spLocks/>
              </p:cNvSpPr>
              <p:nvPr/>
            </p:nvSpPr>
            <p:spPr bwMode="auto">
              <a:xfrm>
                <a:off x="4317" y="599"/>
                <a:ext cx="68" cy="88"/>
              </a:xfrm>
              <a:custGeom>
                <a:avLst/>
                <a:gdLst/>
                <a:ahLst/>
                <a:cxnLst>
                  <a:cxn ang="0">
                    <a:pos x="67" y="43"/>
                  </a:cxn>
                  <a:cxn ang="0">
                    <a:pos x="58" y="13"/>
                  </a:cxn>
                  <a:cxn ang="0">
                    <a:pos x="34" y="0"/>
                  </a:cxn>
                  <a:cxn ang="0">
                    <a:pos x="10" y="13"/>
                  </a:cxn>
                  <a:cxn ang="0">
                    <a:pos x="0" y="43"/>
                  </a:cxn>
                  <a:cxn ang="0">
                    <a:pos x="10" y="74"/>
                  </a:cxn>
                  <a:cxn ang="0">
                    <a:pos x="34" y="87"/>
                  </a:cxn>
                  <a:cxn ang="0">
                    <a:pos x="58" y="74"/>
                  </a:cxn>
                  <a:cxn ang="0">
                    <a:pos x="67" y="43"/>
                  </a:cxn>
                </a:cxnLst>
                <a:rect l="0" t="0" r="r" b="b"/>
                <a:pathLst>
                  <a:path w="68" h="88">
                    <a:moveTo>
                      <a:pt x="67" y="43"/>
                    </a:moveTo>
                    <a:lnTo>
                      <a:pt x="58" y="13"/>
                    </a:lnTo>
                    <a:lnTo>
                      <a:pt x="34" y="0"/>
                    </a:lnTo>
                    <a:lnTo>
                      <a:pt x="10" y="13"/>
                    </a:lnTo>
                    <a:lnTo>
                      <a:pt x="0" y="43"/>
                    </a:lnTo>
                    <a:lnTo>
                      <a:pt x="10" y="74"/>
                    </a:lnTo>
                    <a:lnTo>
                      <a:pt x="34" y="87"/>
                    </a:lnTo>
                    <a:lnTo>
                      <a:pt x="58" y="74"/>
                    </a:lnTo>
                    <a:lnTo>
                      <a:pt x="67" y="43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11" name="Freeform 7"/>
              <p:cNvSpPr>
                <a:spLocks/>
              </p:cNvSpPr>
              <p:nvPr/>
            </p:nvSpPr>
            <p:spPr bwMode="auto">
              <a:xfrm>
                <a:off x="4351" y="608"/>
                <a:ext cx="62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1" y="0"/>
                  </a:cxn>
                  <a:cxn ang="0">
                    <a:pos x="0" y="0"/>
                  </a:cxn>
                </a:cxnLst>
                <a:rect l="0" t="0" r="r" b="b"/>
                <a:pathLst>
                  <a:path w="62" h="1">
                    <a:moveTo>
                      <a:pt x="0" y="0"/>
                    </a:moveTo>
                    <a:lnTo>
                      <a:pt x="6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12" name="Freeform 8"/>
              <p:cNvSpPr>
                <a:spLocks/>
              </p:cNvSpPr>
              <p:nvPr/>
            </p:nvSpPr>
            <p:spPr bwMode="auto">
              <a:xfrm>
                <a:off x="4698" y="90"/>
                <a:ext cx="1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6"/>
                  </a:cxn>
                  <a:cxn ang="0">
                    <a:pos x="0" y="0"/>
                  </a:cxn>
                </a:cxnLst>
                <a:rect l="0" t="0" r="r" b="b"/>
                <a:pathLst>
                  <a:path w="1" h="97">
                    <a:moveTo>
                      <a:pt x="0" y="0"/>
                    </a:moveTo>
                    <a:lnTo>
                      <a:pt x="0" y="9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13" name="Freeform 9"/>
              <p:cNvSpPr>
                <a:spLocks/>
              </p:cNvSpPr>
              <p:nvPr/>
            </p:nvSpPr>
            <p:spPr bwMode="auto">
              <a:xfrm>
                <a:off x="4750" y="90"/>
                <a:ext cx="1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6"/>
                  </a:cxn>
                  <a:cxn ang="0">
                    <a:pos x="0" y="0"/>
                  </a:cxn>
                </a:cxnLst>
                <a:rect l="0" t="0" r="r" b="b"/>
                <a:pathLst>
                  <a:path w="1" h="97">
                    <a:moveTo>
                      <a:pt x="0" y="0"/>
                    </a:moveTo>
                    <a:lnTo>
                      <a:pt x="0" y="9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14" name="Freeform 10"/>
              <p:cNvSpPr>
                <a:spLocks/>
              </p:cNvSpPr>
              <p:nvPr/>
            </p:nvSpPr>
            <p:spPr bwMode="auto">
              <a:xfrm>
                <a:off x="4673" y="82"/>
                <a:ext cx="103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2" y="0"/>
                  </a:cxn>
                  <a:cxn ang="0">
                    <a:pos x="0" y="0"/>
                  </a:cxn>
                </a:cxnLst>
                <a:rect l="0" t="0" r="r" b="b"/>
                <a:pathLst>
                  <a:path w="103" h="1">
                    <a:moveTo>
                      <a:pt x="0" y="0"/>
                    </a:moveTo>
                    <a:lnTo>
                      <a:pt x="102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15" name="Freeform 11"/>
              <p:cNvSpPr>
                <a:spLocks/>
              </p:cNvSpPr>
              <p:nvPr/>
            </p:nvSpPr>
            <p:spPr bwMode="auto">
              <a:xfrm>
                <a:off x="4767" y="1203"/>
                <a:ext cx="1" cy="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9"/>
                  </a:cxn>
                  <a:cxn ang="0">
                    <a:pos x="0" y="0"/>
                  </a:cxn>
                </a:cxnLst>
                <a:rect l="0" t="0" r="r" b="b"/>
                <a:pathLst>
                  <a:path w="1" h="70">
                    <a:moveTo>
                      <a:pt x="0" y="0"/>
                    </a:moveTo>
                    <a:lnTo>
                      <a:pt x="0" y="69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16" name="Freeform 12"/>
              <p:cNvSpPr>
                <a:spLocks/>
              </p:cNvSpPr>
              <p:nvPr/>
            </p:nvSpPr>
            <p:spPr bwMode="auto">
              <a:xfrm>
                <a:off x="4974" y="1203"/>
                <a:ext cx="1" cy="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9"/>
                  </a:cxn>
                  <a:cxn ang="0">
                    <a:pos x="0" y="0"/>
                  </a:cxn>
                </a:cxnLst>
                <a:rect l="0" t="0" r="r" b="b"/>
                <a:pathLst>
                  <a:path w="1" h="70">
                    <a:moveTo>
                      <a:pt x="0" y="0"/>
                    </a:moveTo>
                    <a:lnTo>
                      <a:pt x="0" y="69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17" name="Freeform 13"/>
              <p:cNvSpPr>
                <a:spLocks/>
              </p:cNvSpPr>
              <p:nvPr/>
            </p:nvSpPr>
            <p:spPr bwMode="auto">
              <a:xfrm>
                <a:off x="4767" y="1203"/>
                <a:ext cx="208" cy="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7" y="69"/>
                  </a:cxn>
                  <a:cxn ang="0">
                    <a:pos x="0" y="0"/>
                  </a:cxn>
                </a:cxnLst>
                <a:rect l="0" t="0" r="r" b="b"/>
                <a:pathLst>
                  <a:path w="208" h="70">
                    <a:moveTo>
                      <a:pt x="0" y="0"/>
                    </a:moveTo>
                    <a:lnTo>
                      <a:pt x="207" y="69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18" name="Freeform 14"/>
              <p:cNvSpPr>
                <a:spLocks/>
              </p:cNvSpPr>
              <p:nvPr/>
            </p:nvSpPr>
            <p:spPr bwMode="auto">
              <a:xfrm>
                <a:off x="4767" y="1203"/>
                <a:ext cx="208" cy="70"/>
              </a:xfrm>
              <a:custGeom>
                <a:avLst/>
                <a:gdLst/>
                <a:ahLst/>
                <a:cxnLst>
                  <a:cxn ang="0">
                    <a:pos x="0" y="69"/>
                  </a:cxn>
                  <a:cxn ang="0">
                    <a:pos x="207" y="0"/>
                  </a:cxn>
                  <a:cxn ang="0">
                    <a:pos x="0" y="69"/>
                  </a:cxn>
                </a:cxnLst>
                <a:rect l="0" t="0" r="r" b="b"/>
                <a:pathLst>
                  <a:path w="208" h="70">
                    <a:moveTo>
                      <a:pt x="0" y="69"/>
                    </a:moveTo>
                    <a:lnTo>
                      <a:pt x="207" y="0"/>
                    </a:lnTo>
                    <a:lnTo>
                      <a:pt x="0" y="6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19" name="Freeform 15"/>
              <p:cNvSpPr>
                <a:spLocks/>
              </p:cNvSpPr>
              <p:nvPr/>
            </p:nvSpPr>
            <p:spPr bwMode="auto">
              <a:xfrm>
                <a:off x="4412" y="1487"/>
                <a:ext cx="399" cy="200"/>
              </a:xfrm>
              <a:custGeom>
                <a:avLst/>
                <a:gdLst/>
                <a:ahLst/>
                <a:cxnLst>
                  <a:cxn ang="0">
                    <a:pos x="0" y="199"/>
                  </a:cxn>
                  <a:cxn ang="0">
                    <a:pos x="398" y="0"/>
                  </a:cxn>
                  <a:cxn ang="0">
                    <a:pos x="0" y="199"/>
                  </a:cxn>
                </a:cxnLst>
                <a:rect l="0" t="0" r="r" b="b"/>
                <a:pathLst>
                  <a:path w="399" h="200">
                    <a:moveTo>
                      <a:pt x="0" y="199"/>
                    </a:moveTo>
                    <a:lnTo>
                      <a:pt x="398" y="0"/>
                    </a:lnTo>
                    <a:lnTo>
                      <a:pt x="0" y="19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20" name="Freeform 16"/>
              <p:cNvSpPr>
                <a:spLocks/>
              </p:cNvSpPr>
              <p:nvPr/>
            </p:nvSpPr>
            <p:spPr bwMode="auto">
              <a:xfrm>
                <a:off x="4957" y="1487"/>
                <a:ext cx="408" cy="2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07" y="199"/>
                  </a:cxn>
                  <a:cxn ang="0">
                    <a:pos x="0" y="0"/>
                  </a:cxn>
                </a:cxnLst>
                <a:rect l="0" t="0" r="r" b="b"/>
                <a:pathLst>
                  <a:path w="408" h="200">
                    <a:moveTo>
                      <a:pt x="0" y="0"/>
                    </a:moveTo>
                    <a:lnTo>
                      <a:pt x="407" y="199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21" name="Freeform 17"/>
              <p:cNvSpPr>
                <a:spLocks/>
              </p:cNvSpPr>
              <p:nvPr/>
            </p:nvSpPr>
            <p:spPr bwMode="auto">
              <a:xfrm>
                <a:off x="4872" y="806"/>
                <a:ext cx="1" cy="3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11"/>
                  </a:cxn>
                  <a:cxn ang="0">
                    <a:pos x="0" y="0"/>
                  </a:cxn>
                </a:cxnLst>
                <a:rect l="0" t="0" r="r" b="b"/>
                <a:pathLst>
                  <a:path w="1" h="312">
                    <a:moveTo>
                      <a:pt x="0" y="0"/>
                    </a:moveTo>
                    <a:lnTo>
                      <a:pt x="0" y="31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22" name="Freeform 18"/>
              <p:cNvSpPr>
                <a:spLocks/>
              </p:cNvSpPr>
              <p:nvPr/>
            </p:nvSpPr>
            <p:spPr bwMode="auto">
              <a:xfrm>
                <a:off x="4872" y="289"/>
                <a:ext cx="1" cy="28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85"/>
                  </a:cxn>
                  <a:cxn ang="0">
                    <a:pos x="0" y="0"/>
                  </a:cxn>
                </a:cxnLst>
                <a:rect l="0" t="0" r="r" b="b"/>
                <a:pathLst>
                  <a:path w="1" h="286">
                    <a:moveTo>
                      <a:pt x="0" y="0"/>
                    </a:moveTo>
                    <a:lnTo>
                      <a:pt x="0" y="285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23" name="Freeform 19"/>
              <p:cNvSpPr>
                <a:spLocks/>
              </p:cNvSpPr>
              <p:nvPr/>
            </p:nvSpPr>
            <p:spPr bwMode="auto">
              <a:xfrm>
                <a:off x="4853" y="632"/>
                <a:ext cx="45" cy="93"/>
              </a:xfrm>
              <a:custGeom>
                <a:avLst/>
                <a:gdLst/>
                <a:ahLst/>
                <a:cxnLst>
                  <a:cxn ang="0">
                    <a:pos x="0" y="92"/>
                  </a:cxn>
                  <a:cxn ang="0">
                    <a:pos x="44" y="0"/>
                  </a:cxn>
                  <a:cxn ang="0">
                    <a:pos x="0" y="92"/>
                  </a:cxn>
                </a:cxnLst>
                <a:rect l="0" t="0" r="r" b="b"/>
                <a:pathLst>
                  <a:path w="45" h="93">
                    <a:moveTo>
                      <a:pt x="0" y="92"/>
                    </a:moveTo>
                    <a:lnTo>
                      <a:pt x="44" y="0"/>
                    </a:lnTo>
                    <a:lnTo>
                      <a:pt x="0" y="9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24" name="Freeform 20"/>
              <p:cNvSpPr>
                <a:spLocks/>
              </p:cNvSpPr>
              <p:nvPr/>
            </p:nvSpPr>
            <p:spPr bwMode="auto">
              <a:xfrm>
                <a:off x="4897" y="639"/>
                <a:ext cx="43" cy="8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2" y="85"/>
                  </a:cxn>
                  <a:cxn ang="0">
                    <a:pos x="0" y="0"/>
                  </a:cxn>
                </a:cxnLst>
                <a:rect l="0" t="0" r="r" b="b"/>
                <a:pathLst>
                  <a:path w="43" h="86">
                    <a:moveTo>
                      <a:pt x="0" y="0"/>
                    </a:moveTo>
                    <a:lnTo>
                      <a:pt x="42" y="85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25" name="Rectangle 21"/>
              <p:cNvSpPr>
                <a:spLocks noChangeArrowheads="1"/>
              </p:cNvSpPr>
              <p:nvPr/>
            </p:nvSpPr>
            <p:spPr bwMode="auto">
              <a:xfrm>
                <a:off x="4078" y="1763"/>
                <a:ext cx="721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700" b="1" dirty="0">
                    <a:solidFill>
                      <a:srgbClr val="000000"/>
                    </a:solidFill>
                    <a:latin typeface="Arial" pitchFamily="34" charset="0"/>
                  </a:rPr>
                  <a:t>Reserves</a:t>
                </a:r>
              </a:p>
            </p:txBody>
          </p:sp>
          <p:sp>
            <p:nvSpPr>
              <p:cNvPr id="456726" name="Rectangle 22"/>
              <p:cNvSpPr>
                <a:spLocks noChangeArrowheads="1"/>
              </p:cNvSpPr>
              <p:nvPr/>
            </p:nvSpPr>
            <p:spPr bwMode="auto">
              <a:xfrm>
                <a:off x="5143" y="1754"/>
                <a:ext cx="568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700" b="1">
                    <a:solidFill>
                      <a:srgbClr val="000000"/>
                    </a:solidFill>
                    <a:latin typeface="Arial" pitchFamily="34" charset="0"/>
                  </a:rPr>
                  <a:t>Sailors</a:t>
                </a:r>
              </a:p>
            </p:txBody>
          </p:sp>
          <p:sp>
            <p:nvSpPr>
              <p:cNvPr id="456727" name="Rectangle 23"/>
              <p:cNvSpPr>
                <a:spLocks noChangeArrowheads="1"/>
              </p:cNvSpPr>
              <p:nvPr/>
            </p:nvSpPr>
            <p:spPr bwMode="auto">
              <a:xfrm>
                <a:off x="4657" y="1344"/>
                <a:ext cx="501" cy="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b="1">
                    <a:solidFill>
                      <a:srgbClr val="000000"/>
                    </a:solidFill>
                    <a:latin typeface="Arial" pitchFamily="34" charset="0"/>
                  </a:rPr>
                  <a:t>sid=sid</a:t>
                </a:r>
              </a:p>
            </p:txBody>
          </p:sp>
          <p:sp>
            <p:nvSpPr>
              <p:cNvPr id="456728" name="Rectangle 24"/>
              <p:cNvSpPr>
                <a:spLocks noChangeArrowheads="1"/>
              </p:cNvSpPr>
              <p:nvPr/>
            </p:nvSpPr>
            <p:spPr bwMode="auto">
              <a:xfrm>
                <a:off x="4373" y="661"/>
                <a:ext cx="563" cy="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b="1">
                    <a:solidFill>
                      <a:srgbClr val="000000"/>
                    </a:solidFill>
                    <a:latin typeface="Arial" pitchFamily="34" charset="0"/>
                  </a:rPr>
                  <a:t>bid=100 </a:t>
                </a:r>
              </a:p>
            </p:txBody>
          </p:sp>
          <p:sp>
            <p:nvSpPr>
              <p:cNvPr id="456729" name="Rectangle 25"/>
              <p:cNvSpPr>
                <a:spLocks noChangeArrowheads="1"/>
              </p:cNvSpPr>
              <p:nvPr/>
            </p:nvSpPr>
            <p:spPr bwMode="auto">
              <a:xfrm>
                <a:off x="4944" y="644"/>
                <a:ext cx="613" cy="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b="1" dirty="0">
                    <a:solidFill>
                      <a:srgbClr val="000000"/>
                    </a:solidFill>
                    <a:latin typeface="Arial" pitchFamily="34" charset="0"/>
                  </a:rPr>
                  <a:t>rating &gt; 5</a:t>
                </a:r>
              </a:p>
            </p:txBody>
          </p:sp>
          <p:sp>
            <p:nvSpPr>
              <p:cNvPr id="456730" name="Rectangle 26"/>
              <p:cNvSpPr>
                <a:spLocks noChangeArrowheads="1"/>
              </p:cNvSpPr>
              <p:nvPr/>
            </p:nvSpPr>
            <p:spPr bwMode="auto">
              <a:xfrm>
                <a:off x="4728" y="152"/>
                <a:ext cx="469" cy="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b="1" dirty="0" err="1">
                    <a:solidFill>
                      <a:srgbClr val="000000"/>
                    </a:solidFill>
                    <a:latin typeface="Arial" pitchFamily="34" charset="0"/>
                  </a:rPr>
                  <a:t>sname</a:t>
                </a:r>
                <a:endParaRPr lang="en-US" sz="1400" b="1" dirty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</p:grpSp>
      </p:grpSp>
      <p:sp>
        <p:nvSpPr>
          <p:cNvPr id="56" name="Text Box 4">
            <a:extLst>
              <a:ext uri="{FF2B5EF4-FFF2-40B4-BE49-F238E27FC236}">
                <a16:creationId xmlns:a16="http://schemas.microsoft.com/office/drawing/2014/main" id="{D860DBA1-9208-0045-9167-EBE8BED1F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6" y="170993"/>
            <a:ext cx="368272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Sailors(</a:t>
            </a:r>
            <a:r>
              <a:rPr lang="en-US" u="sng" dirty="0" err="1">
                <a:latin typeface="Book Antiqua" panose="02040602050305030304" pitchFamily="18" charset="0"/>
                <a:cs typeface="Consolas" panose="020B0609020204030204" pitchFamily="49" charset="0"/>
              </a:rPr>
              <a:t>sid</a:t>
            </a:r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Book Antiqua" panose="02040602050305030304" pitchFamily="18" charset="0"/>
                <a:cs typeface="Consolas" panose="020B0609020204030204" pitchFamily="49" charset="0"/>
              </a:rPr>
              <a:t>sname</a:t>
            </a:r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, rating, age)</a:t>
            </a:r>
          </a:p>
          <a:p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Boats(</a:t>
            </a:r>
            <a:r>
              <a:rPr lang="en-US" u="sng" dirty="0">
                <a:latin typeface="Book Antiqua" panose="02040602050305030304" pitchFamily="18" charset="0"/>
                <a:cs typeface="Consolas" panose="020B0609020204030204" pitchFamily="49" charset="0"/>
              </a:rPr>
              <a:t>bid</a:t>
            </a:r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Book Antiqua" panose="02040602050305030304" pitchFamily="18" charset="0"/>
                <a:cs typeface="Consolas" panose="020B0609020204030204" pitchFamily="49" charset="0"/>
              </a:rPr>
              <a:t>bname</a:t>
            </a:r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, color)</a:t>
            </a:r>
          </a:p>
          <a:p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Reserve(</a:t>
            </a:r>
            <a:r>
              <a:rPr lang="en-US" u="sng" dirty="0" err="1">
                <a:latin typeface="Book Antiqua" panose="02040602050305030304" pitchFamily="18" charset="0"/>
                <a:cs typeface="Consolas" panose="020B0609020204030204" pitchFamily="49" charset="0"/>
              </a:rPr>
              <a:t>sid</a:t>
            </a:r>
            <a:r>
              <a:rPr lang="en-US" u="sng" dirty="0">
                <a:latin typeface="Book Antiqua" panose="02040602050305030304" pitchFamily="18" charset="0"/>
                <a:cs typeface="Consolas" panose="020B0609020204030204" pitchFamily="49" charset="0"/>
              </a:rPr>
              <a:t>, bid, day</a:t>
            </a:r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3C967F-8830-554B-A229-1FE6BF804333}"/>
              </a:ext>
            </a:extLst>
          </p:cNvPr>
          <p:cNvSpPr/>
          <p:nvPr/>
        </p:nvSpPr>
        <p:spPr>
          <a:xfrm>
            <a:off x="4651015" y="206712"/>
            <a:ext cx="3935583" cy="1015663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Find the names of sailors who reserve a boat with bid = 100 and whose rating is greater than 5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24B146-A0E8-C64D-9F31-7C20C41BB2E8}"/>
              </a:ext>
            </a:extLst>
          </p:cNvPr>
          <p:cNvSpPr/>
          <p:nvPr/>
        </p:nvSpPr>
        <p:spPr>
          <a:xfrm>
            <a:off x="1200411" y="2875152"/>
            <a:ext cx="6646371" cy="52322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l-GR" sz="2800" dirty="0">
                <a:latin typeface="+mn-lt"/>
              </a:rPr>
              <a:t>Π</a:t>
            </a:r>
            <a:r>
              <a:rPr lang="en-US" sz="2800" baseline="-25000" dirty="0" err="1">
                <a:latin typeface="+mn-lt"/>
              </a:rPr>
              <a:t>sname</a:t>
            </a:r>
            <a:r>
              <a:rPr lang="en-US" sz="2800" dirty="0">
                <a:latin typeface="+mn-lt"/>
              </a:rPr>
              <a:t>(</a:t>
            </a:r>
            <a:r>
              <a:rPr lang="ru-RU" sz="2800" dirty="0">
                <a:latin typeface="+mn-lt"/>
              </a:rPr>
              <a:t>б</a:t>
            </a:r>
            <a:r>
              <a:rPr lang="en-US" sz="2800" baseline="-25000" dirty="0">
                <a:latin typeface="+mn-lt"/>
              </a:rPr>
              <a:t>bid=100^rating&gt;5</a:t>
            </a:r>
            <a:r>
              <a:rPr lang="en-US" sz="2800" dirty="0">
                <a:latin typeface="+mn-lt"/>
              </a:rPr>
              <a:t>(Reserve</a:t>
            </a:r>
            <a:r>
              <a:rPr lang="ru-RU" sz="2800" dirty="0">
                <a:latin typeface="+mn-lt"/>
              </a:rPr>
              <a:t> </a:t>
            </a:r>
            <a:r>
              <a:rPr lang="en-US" sz="2800" dirty="0">
                <a:latin typeface="+mn-lt"/>
              </a:rPr>
              <a:t>⋈</a:t>
            </a:r>
            <a:r>
              <a:rPr lang="en-US" sz="2800" baseline="-25000" dirty="0" err="1">
                <a:latin typeface="+mn-lt"/>
              </a:rPr>
              <a:t>sid</a:t>
            </a:r>
            <a:r>
              <a:rPr lang="en-US" sz="2800" baseline="-25000" dirty="0">
                <a:latin typeface="+mn-lt"/>
              </a:rPr>
              <a:t>=</a:t>
            </a:r>
            <a:r>
              <a:rPr lang="en-US" sz="2800" baseline="-25000" dirty="0" err="1">
                <a:latin typeface="+mn-lt"/>
              </a:rPr>
              <a:t>sid</a:t>
            </a:r>
            <a:r>
              <a:rPr lang="en-US" sz="2800" dirty="0">
                <a:latin typeface="+mn-lt"/>
              </a:rPr>
              <a:t> Sailors)</a:t>
            </a:r>
          </a:p>
        </p:txBody>
      </p:sp>
      <p:sp>
        <p:nvSpPr>
          <p:cNvPr id="38" name="Rectangle 52">
            <a:extLst>
              <a:ext uri="{FF2B5EF4-FFF2-40B4-BE49-F238E27FC236}">
                <a16:creationId xmlns:a16="http://schemas.microsoft.com/office/drawing/2014/main" id="{B33D7C05-92F4-1044-8549-22FCBC473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083" y="4087473"/>
            <a:ext cx="1560117" cy="1013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en-US" dirty="0">
                <a:solidFill>
                  <a:schemeClr val="accent2"/>
                </a:solidFill>
                <a:latin typeface="Book Antiqua" pitchFamily="18" charset="0"/>
              </a:rPr>
              <a:t>Relational Algebra (RA)-Tree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62788D-BFE8-B542-880D-9F665BE3B303}"/>
              </a:ext>
            </a:extLst>
          </p:cNvPr>
          <p:cNvSpPr/>
          <p:nvPr/>
        </p:nvSpPr>
        <p:spPr>
          <a:xfrm>
            <a:off x="5480749" y="3550288"/>
            <a:ext cx="31058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dirty="0">
                <a:latin typeface="Cambria" panose="02040503050406030204" pitchFamily="18" charset="0"/>
                <a:cs typeface="Comic Sans MS"/>
              </a:rPr>
              <a:t>Similar to a parse tree for an arithmetic expression</a:t>
            </a:r>
          </a:p>
        </p:txBody>
      </p:sp>
      <p:pic>
        <p:nvPicPr>
          <p:cNvPr id="41" name="Picture 2" descr="Image result for arithmetic expression">
            <a:extLst>
              <a:ext uri="{FF2B5EF4-FFF2-40B4-BE49-F238E27FC236}">
                <a16:creationId xmlns:a16="http://schemas.microsoft.com/office/drawing/2014/main" id="{ABCDE4B9-0804-844F-8AA8-1F77E3548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748" y="4336144"/>
            <a:ext cx="4128106" cy="226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08" name="Rectangle 4"/>
          <p:cNvSpPr>
            <a:spLocks noChangeArrowheads="1"/>
          </p:cNvSpPr>
          <p:nvPr/>
        </p:nvSpPr>
        <p:spPr bwMode="auto">
          <a:xfrm>
            <a:off x="1999966" y="1551314"/>
            <a:ext cx="6167770" cy="1013098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en-US" sz="1800" dirty="0">
                <a:latin typeface="Book Antiqua" pitchFamily="18" charset="0"/>
              </a:rPr>
              <a:t>SELECT</a:t>
            </a:r>
            <a:r>
              <a:rPr lang="en-US" dirty="0">
                <a:latin typeface="Book Antiqua" pitchFamily="18" charset="0"/>
              </a:rPr>
              <a:t>  </a:t>
            </a:r>
            <a:r>
              <a:rPr lang="en-US" dirty="0" err="1">
                <a:latin typeface="Book Antiqua" pitchFamily="18" charset="0"/>
              </a:rPr>
              <a:t>S.sname</a:t>
            </a:r>
            <a:endParaRPr lang="en-US" dirty="0">
              <a:latin typeface="Book Antiqua" pitchFamily="18" charset="0"/>
            </a:endParaRPr>
          </a:p>
          <a:p>
            <a:pPr eaLnBrk="0" hangingPunct="0"/>
            <a:r>
              <a:rPr lang="en-US" sz="1800" dirty="0">
                <a:latin typeface="Book Antiqua" pitchFamily="18" charset="0"/>
              </a:rPr>
              <a:t>FROM</a:t>
            </a:r>
            <a:r>
              <a:rPr lang="en-US" dirty="0">
                <a:latin typeface="Book Antiqua" pitchFamily="18" charset="0"/>
              </a:rPr>
              <a:t>  Reserves R, Sailors S</a:t>
            </a:r>
          </a:p>
          <a:p>
            <a:pPr eaLnBrk="0" hangingPunct="0"/>
            <a:r>
              <a:rPr lang="en-US" sz="1800" dirty="0">
                <a:latin typeface="Book Antiqua" pitchFamily="18" charset="0"/>
              </a:rPr>
              <a:t>WHERE</a:t>
            </a:r>
            <a:r>
              <a:rPr lang="en-US" dirty="0">
                <a:latin typeface="Book Antiqua" pitchFamily="18" charset="0"/>
              </a:rPr>
              <a:t>  </a:t>
            </a:r>
            <a:r>
              <a:rPr lang="en-US" dirty="0" err="1">
                <a:latin typeface="Book Antiqua" pitchFamily="18" charset="0"/>
              </a:rPr>
              <a:t>R.sid</a:t>
            </a:r>
            <a:r>
              <a:rPr lang="en-US" dirty="0">
                <a:latin typeface="Book Antiqua" pitchFamily="18" charset="0"/>
              </a:rPr>
              <a:t>=</a:t>
            </a:r>
            <a:r>
              <a:rPr lang="en-US" dirty="0" err="1">
                <a:latin typeface="Book Antiqua" pitchFamily="18" charset="0"/>
              </a:rPr>
              <a:t>S.sid</a:t>
            </a:r>
            <a:r>
              <a:rPr lang="en-US" dirty="0">
                <a:latin typeface="Book Antiqua" pitchFamily="18" charset="0"/>
              </a:rPr>
              <a:t> </a:t>
            </a:r>
            <a:r>
              <a:rPr lang="en-US" sz="1800" dirty="0">
                <a:latin typeface="Book Antiqua" pitchFamily="18" charset="0"/>
              </a:rPr>
              <a:t>AND</a:t>
            </a:r>
            <a:r>
              <a:rPr lang="en-US" dirty="0">
                <a:latin typeface="Book Antiqua" pitchFamily="18" charset="0"/>
              </a:rPr>
              <a:t> </a:t>
            </a:r>
            <a:r>
              <a:rPr lang="en-US" dirty="0" err="1">
                <a:latin typeface="Book Antiqua" pitchFamily="18" charset="0"/>
              </a:rPr>
              <a:t>R.bid</a:t>
            </a:r>
            <a:r>
              <a:rPr lang="en-US" dirty="0">
                <a:latin typeface="Book Antiqua" pitchFamily="18" charset="0"/>
              </a:rPr>
              <a:t>=100 </a:t>
            </a:r>
            <a:r>
              <a:rPr lang="en-US" sz="1800" dirty="0">
                <a:latin typeface="Book Antiqua" pitchFamily="18" charset="0"/>
              </a:rPr>
              <a:t>AND</a:t>
            </a:r>
            <a:r>
              <a:rPr lang="en-US" dirty="0">
                <a:latin typeface="Book Antiqua" pitchFamily="18" charset="0"/>
              </a:rPr>
              <a:t> </a:t>
            </a:r>
            <a:r>
              <a:rPr lang="en-US" dirty="0" err="1">
                <a:latin typeface="Book Antiqua" pitchFamily="18" charset="0"/>
              </a:rPr>
              <a:t>S.rating</a:t>
            </a:r>
            <a:r>
              <a:rPr lang="en-US" dirty="0">
                <a:latin typeface="Book Antiqua" pitchFamily="18" charset="0"/>
              </a:rPr>
              <a:t>&gt;5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A61BB2-CE4A-0446-B8A2-3E44CD8E9197}"/>
              </a:ext>
            </a:extLst>
          </p:cNvPr>
          <p:cNvGrpSpPr/>
          <p:nvPr/>
        </p:nvGrpSpPr>
        <p:grpSpPr>
          <a:xfrm>
            <a:off x="1755443" y="3652771"/>
            <a:ext cx="3349957" cy="2895600"/>
            <a:chOff x="2971800" y="3841750"/>
            <a:chExt cx="3048000" cy="3016250"/>
          </a:xfrm>
        </p:grpSpPr>
        <p:sp>
          <p:nvSpPr>
            <p:cNvPr id="456707" name="Rectangle 3"/>
            <p:cNvSpPr>
              <a:spLocks noChangeArrowheads="1"/>
            </p:cNvSpPr>
            <p:nvPr/>
          </p:nvSpPr>
          <p:spPr bwMode="auto">
            <a:xfrm>
              <a:off x="3124200" y="6248400"/>
              <a:ext cx="28956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56709" name="Group 5"/>
            <p:cNvGrpSpPr>
              <a:grpSpLocks/>
            </p:cNvGrpSpPr>
            <p:nvPr/>
          </p:nvGrpSpPr>
          <p:grpSpPr bwMode="auto">
            <a:xfrm>
              <a:off x="2971800" y="3841750"/>
              <a:ext cx="2592388" cy="3016250"/>
              <a:chOff x="4078" y="82"/>
              <a:chExt cx="1633" cy="1900"/>
            </a:xfrm>
          </p:grpSpPr>
          <p:sp>
            <p:nvSpPr>
              <p:cNvPr id="456710" name="Freeform 6"/>
              <p:cNvSpPr>
                <a:spLocks/>
              </p:cNvSpPr>
              <p:nvPr/>
            </p:nvSpPr>
            <p:spPr bwMode="auto">
              <a:xfrm>
                <a:off x="4317" y="599"/>
                <a:ext cx="68" cy="88"/>
              </a:xfrm>
              <a:custGeom>
                <a:avLst/>
                <a:gdLst/>
                <a:ahLst/>
                <a:cxnLst>
                  <a:cxn ang="0">
                    <a:pos x="67" y="43"/>
                  </a:cxn>
                  <a:cxn ang="0">
                    <a:pos x="58" y="13"/>
                  </a:cxn>
                  <a:cxn ang="0">
                    <a:pos x="34" y="0"/>
                  </a:cxn>
                  <a:cxn ang="0">
                    <a:pos x="10" y="13"/>
                  </a:cxn>
                  <a:cxn ang="0">
                    <a:pos x="0" y="43"/>
                  </a:cxn>
                  <a:cxn ang="0">
                    <a:pos x="10" y="74"/>
                  </a:cxn>
                  <a:cxn ang="0">
                    <a:pos x="34" y="87"/>
                  </a:cxn>
                  <a:cxn ang="0">
                    <a:pos x="58" y="74"/>
                  </a:cxn>
                  <a:cxn ang="0">
                    <a:pos x="67" y="43"/>
                  </a:cxn>
                </a:cxnLst>
                <a:rect l="0" t="0" r="r" b="b"/>
                <a:pathLst>
                  <a:path w="68" h="88">
                    <a:moveTo>
                      <a:pt x="67" y="43"/>
                    </a:moveTo>
                    <a:lnTo>
                      <a:pt x="58" y="13"/>
                    </a:lnTo>
                    <a:lnTo>
                      <a:pt x="34" y="0"/>
                    </a:lnTo>
                    <a:lnTo>
                      <a:pt x="10" y="13"/>
                    </a:lnTo>
                    <a:lnTo>
                      <a:pt x="0" y="43"/>
                    </a:lnTo>
                    <a:lnTo>
                      <a:pt x="10" y="74"/>
                    </a:lnTo>
                    <a:lnTo>
                      <a:pt x="34" y="87"/>
                    </a:lnTo>
                    <a:lnTo>
                      <a:pt x="58" y="74"/>
                    </a:lnTo>
                    <a:lnTo>
                      <a:pt x="67" y="43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11" name="Freeform 7"/>
              <p:cNvSpPr>
                <a:spLocks/>
              </p:cNvSpPr>
              <p:nvPr/>
            </p:nvSpPr>
            <p:spPr bwMode="auto">
              <a:xfrm>
                <a:off x="4351" y="608"/>
                <a:ext cx="62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1" y="0"/>
                  </a:cxn>
                  <a:cxn ang="0">
                    <a:pos x="0" y="0"/>
                  </a:cxn>
                </a:cxnLst>
                <a:rect l="0" t="0" r="r" b="b"/>
                <a:pathLst>
                  <a:path w="62" h="1">
                    <a:moveTo>
                      <a:pt x="0" y="0"/>
                    </a:moveTo>
                    <a:lnTo>
                      <a:pt x="6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12" name="Freeform 8"/>
              <p:cNvSpPr>
                <a:spLocks/>
              </p:cNvSpPr>
              <p:nvPr/>
            </p:nvSpPr>
            <p:spPr bwMode="auto">
              <a:xfrm>
                <a:off x="4698" y="90"/>
                <a:ext cx="1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6"/>
                  </a:cxn>
                  <a:cxn ang="0">
                    <a:pos x="0" y="0"/>
                  </a:cxn>
                </a:cxnLst>
                <a:rect l="0" t="0" r="r" b="b"/>
                <a:pathLst>
                  <a:path w="1" h="97">
                    <a:moveTo>
                      <a:pt x="0" y="0"/>
                    </a:moveTo>
                    <a:lnTo>
                      <a:pt x="0" y="9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13" name="Freeform 9"/>
              <p:cNvSpPr>
                <a:spLocks/>
              </p:cNvSpPr>
              <p:nvPr/>
            </p:nvSpPr>
            <p:spPr bwMode="auto">
              <a:xfrm>
                <a:off x="4750" y="90"/>
                <a:ext cx="1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6"/>
                  </a:cxn>
                  <a:cxn ang="0">
                    <a:pos x="0" y="0"/>
                  </a:cxn>
                </a:cxnLst>
                <a:rect l="0" t="0" r="r" b="b"/>
                <a:pathLst>
                  <a:path w="1" h="97">
                    <a:moveTo>
                      <a:pt x="0" y="0"/>
                    </a:moveTo>
                    <a:lnTo>
                      <a:pt x="0" y="9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14" name="Freeform 10"/>
              <p:cNvSpPr>
                <a:spLocks/>
              </p:cNvSpPr>
              <p:nvPr/>
            </p:nvSpPr>
            <p:spPr bwMode="auto">
              <a:xfrm>
                <a:off x="4673" y="82"/>
                <a:ext cx="103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2" y="0"/>
                  </a:cxn>
                  <a:cxn ang="0">
                    <a:pos x="0" y="0"/>
                  </a:cxn>
                </a:cxnLst>
                <a:rect l="0" t="0" r="r" b="b"/>
                <a:pathLst>
                  <a:path w="103" h="1">
                    <a:moveTo>
                      <a:pt x="0" y="0"/>
                    </a:moveTo>
                    <a:lnTo>
                      <a:pt x="102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15" name="Freeform 11"/>
              <p:cNvSpPr>
                <a:spLocks/>
              </p:cNvSpPr>
              <p:nvPr/>
            </p:nvSpPr>
            <p:spPr bwMode="auto">
              <a:xfrm>
                <a:off x="4767" y="1203"/>
                <a:ext cx="1" cy="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9"/>
                  </a:cxn>
                  <a:cxn ang="0">
                    <a:pos x="0" y="0"/>
                  </a:cxn>
                </a:cxnLst>
                <a:rect l="0" t="0" r="r" b="b"/>
                <a:pathLst>
                  <a:path w="1" h="70">
                    <a:moveTo>
                      <a:pt x="0" y="0"/>
                    </a:moveTo>
                    <a:lnTo>
                      <a:pt x="0" y="69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16" name="Freeform 12"/>
              <p:cNvSpPr>
                <a:spLocks/>
              </p:cNvSpPr>
              <p:nvPr/>
            </p:nvSpPr>
            <p:spPr bwMode="auto">
              <a:xfrm>
                <a:off x="4974" y="1203"/>
                <a:ext cx="1" cy="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9"/>
                  </a:cxn>
                  <a:cxn ang="0">
                    <a:pos x="0" y="0"/>
                  </a:cxn>
                </a:cxnLst>
                <a:rect l="0" t="0" r="r" b="b"/>
                <a:pathLst>
                  <a:path w="1" h="70">
                    <a:moveTo>
                      <a:pt x="0" y="0"/>
                    </a:moveTo>
                    <a:lnTo>
                      <a:pt x="0" y="69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17" name="Freeform 13"/>
              <p:cNvSpPr>
                <a:spLocks/>
              </p:cNvSpPr>
              <p:nvPr/>
            </p:nvSpPr>
            <p:spPr bwMode="auto">
              <a:xfrm>
                <a:off x="4767" y="1203"/>
                <a:ext cx="208" cy="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7" y="69"/>
                  </a:cxn>
                  <a:cxn ang="0">
                    <a:pos x="0" y="0"/>
                  </a:cxn>
                </a:cxnLst>
                <a:rect l="0" t="0" r="r" b="b"/>
                <a:pathLst>
                  <a:path w="208" h="70">
                    <a:moveTo>
                      <a:pt x="0" y="0"/>
                    </a:moveTo>
                    <a:lnTo>
                      <a:pt x="207" y="69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18" name="Freeform 14"/>
              <p:cNvSpPr>
                <a:spLocks/>
              </p:cNvSpPr>
              <p:nvPr/>
            </p:nvSpPr>
            <p:spPr bwMode="auto">
              <a:xfrm>
                <a:off x="4767" y="1203"/>
                <a:ext cx="208" cy="70"/>
              </a:xfrm>
              <a:custGeom>
                <a:avLst/>
                <a:gdLst/>
                <a:ahLst/>
                <a:cxnLst>
                  <a:cxn ang="0">
                    <a:pos x="0" y="69"/>
                  </a:cxn>
                  <a:cxn ang="0">
                    <a:pos x="207" y="0"/>
                  </a:cxn>
                  <a:cxn ang="0">
                    <a:pos x="0" y="69"/>
                  </a:cxn>
                </a:cxnLst>
                <a:rect l="0" t="0" r="r" b="b"/>
                <a:pathLst>
                  <a:path w="208" h="70">
                    <a:moveTo>
                      <a:pt x="0" y="69"/>
                    </a:moveTo>
                    <a:lnTo>
                      <a:pt x="207" y="0"/>
                    </a:lnTo>
                    <a:lnTo>
                      <a:pt x="0" y="6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19" name="Freeform 15"/>
              <p:cNvSpPr>
                <a:spLocks/>
              </p:cNvSpPr>
              <p:nvPr/>
            </p:nvSpPr>
            <p:spPr bwMode="auto">
              <a:xfrm>
                <a:off x="4412" y="1487"/>
                <a:ext cx="399" cy="200"/>
              </a:xfrm>
              <a:custGeom>
                <a:avLst/>
                <a:gdLst/>
                <a:ahLst/>
                <a:cxnLst>
                  <a:cxn ang="0">
                    <a:pos x="0" y="199"/>
                  </a:cxn>
                  <a:cxn ang="0">
                    <a:pos x="398" y="0"/>
                  </a:cxn>
                  <a:cxn ang="0">
                    <a:pos x="0" y="199"/>
                  </a:cxn>
                </a:cxnLst>
                <a:rect l="0" t="0" r="r" b="b"/>
                <a:pathLst>
                  <a:path w="399" h="200">
                    <a:moveTo>
                      <a:pt x="0" y="199"/>
                    </a:moveTo>
                    <a:lnTo>
                      <a:pt x="398" y="0"/>
                    </a:lnTo>
                    <a:lnTo>
                      <a:pt x="0" y="19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20" name="Freeform 16"/>
              <p:cNvSpPr>
                <a:spLocks/>
              </p:cNvSpPr>
              <p:nvPr/>
            </p:nvSpPr>
            <p:spPr bwMode="auto">
              <a:xfrm>
                <a:off x="4957" y="1487"/>
                <a:ext cx="408" cy="2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07" y="199"/>
                  </a:cxn>
                  <a:cxn ang="0">
                    <a:pos x="0" y="0"/>
                  </a:cxn>
                </a:cxnLst>
                <a:rect l="0" t="0" r="r" b="b"/>
                <a:pathLst>
                  <a:path w="408" h="200">
                    <a:moveTo>
                      <a:pt x="0" y="0"/>
                    </a:moveTo>
                    <a:lnTo>
                      <a:pt x="407" y="199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21" name="Freeform 17"/>
              <p:cNvSpPr>
                <a:spLocks/>
              </p:cNvSpPr>
              <p:nvPr/>
            </p:nvSpPr>
            <p:spPr bwMode="auto">
              <a:xfrm>
                <a:off x="4872" y="806"/>
                <a:ext cx="1" cy="3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11"/>
                  </a:cxn>
                  <a:cxn ang="0">
                    <a:pos x="0" y="0"/>
                  </a:cxn>
                </a:cxnLst>
                <a:rect l="0" t="0" r="r" b="b"/>
                <a:pathLst>
                  <a:path w="1" h="312">
                    <a:moveTo>
                      <a:pt x="0" y="0"/>
                    </a:moveTo>
                    <a:lnTo>
                      <a:pt x="0" y="31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22" name="Freeform 18"/>
              <p:cNvSpPr>
                <a:spLocks/>
              </p:cNvSpPr>
              <p:nvPr/>
            </p:nvSpPr>
            <p:spPr bwMode="auto">
              <a:xfrm>
                <a:off x="4872" y="289"/>
                <a:ext cx="1" cy="28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85"/>
                  </a:cxn>
                  <a:cxn ang="0">
                    <a:pos x="0" y="0"/>
                  </a:cxn>
                </a:cxnLst>
                <a:rect l="0" t="0" r="r" b="b"/>
                <a:pathLst>
                  <a:path w="1" h="286">
                    <a:moveTo>
                      <a:pt x="0" y="0"/>
                    </a:moveTo>
                    <a:lnTo>
                      <a:pt x="0" y="285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23" name="Freeform 19"/>
              <p:cNvSpPr>
                <a:spLocks/>
              </p:cNvSpPr>
              <p:nvPr/>
            </p:nvSpPr>
            <p:spPr bwMode="auto">
              <a:xfrm>
                <a:off x="4853" y="632"/>
                <a:ext cx="45" cy="93"/>
              </a:xfrm>
              <a:custGeom>
                <a:avLst/>
                <a:gdLst/>
                <a:ahLst/>
                <a:cxnLst>
                  <a:cxn ang="0">
                    <a:pos x="0" y="92"/>
                  </a:cxn>
                  <a:cxn ang="0">
                    <a:pos x="44" y="0"/>
                  </a:cxn>
                  <a:cxn ang="0">
                    <a:pos x="0" y="92"/>
                  </a:cxn>
                </a:cxnLst>
                <a:rect l="0" t="0" r="r" b="b"/>
                <a:pathLst>
                  <a:path w="45" h="93">
                    <a:moveTo>
                      <a:pt x="0" y="92"/>
                    </a:moveTo>
                    <a:lnTo>
                      <a:pt x="44" y="0"/>
                    </a:lnTo>
                    <a:lnTo>
                      <a:pt x="0" y="9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24" name="Freeform 20"/>
              <p:cNvSpPr>
                <a:spLocks/>
              </p:cNvSpPr>
              <p:nvPr/>
            </p:nvSpPr>
            <p:spPr bwMode="auto">
              <a:xfrm>
                <a:off x="4897" y="639"/>
                <a:ext cx="43" cy="8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2" y="85"/>
                  </a:cxn>
                  <a:cxn ang="0">
                    <a:pos x="0" y="0"/>
                  </a:cxn>
                </a:cxnLst>
                <a:rect l="0" t="0" r="r" b="b"/>
                <a:pathLst>
                  <a:path w="43" h="86">
                    <a:moveTo>
                      <a:pt x="0" y="0"/>
                    </a:moveTo>
                    <a:lnTo>
                      <a:pt x="42" y="85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25" name="Rectangle 21"/>
              <p:cNvSpPr>
                <a:spLocks noChangeArrowheads="1"/>
              </p:cNvSpPr>
              <p:nvPr/>
            </p:nvSpPr>
            <p:spPr bwMode="auto">
              <a:xfrm>
                <a:off x="4078" y="1763"/>
                <a:ext cx="721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700" b="1" dirty="0">
                    <a:solidFill>
                      <a:srgbClr val="000000"/>
                    </a:solidFill>
                    <a:latin typeface="Arial" pitchFamily="34" charset="0"/>
                  </a:rPr>
                  <a:t>Reserves</a:t>
                </a:r>
              </a:p>
            </p:txBody>
          </p:sp>
          <p:sp>
            <p:nvSpPr>
              <p:cNvPr id="456726" name="Rectangle 22"/>
              <p:cNvSpPr>
                <a:spLocks noChangeArrowheads="1"/>
              </p:cNvSpPr>
              <p:nvPr/>
            </p:nvSpPr>
            <p:spPr bwMode="auto">
              <a:xfrm>
                <a:off x="5143" y="1754"/>
                <a:ext cx="568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700" b="1">
                    <a:solidFill>
                      <a:srgbClr val="000000"/>
                    </a:solidFill>
                    <a:latin typeface="Arial" pitchFamily="34" charset="0"/>
                  </a:rPr>
                  <a:t>Sailors</a:t>
                </a:r>
              </a:p>
            </p:txBody>
          </p:sp>
          <p:sp>
            <p:nvSpPr>
              <p:cNvPr id="456727" name="Rectangle 23"/>
              <p:cNvSpPr>
                <a:spLocks noChangeArrowheads="1"/>
              </p:cNvSpPr>
              <p:nvPr/>
            </p:nvSpPr>
            <p:spPr bwMode="auto">
              <a:xfrm>
                <a:off x="4657" y="1344"/>
                <a:ext cx="501" cy="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b="1">
                    <a:solidFill>
                      <a:srgbClr val="000000"/>
                    </a:solidFill>
                    <a:latin typeface="Arial" pitchFamily="34" charset="0"/>
                  </a:rPr>
                  <a:t>sid=sid</a:t>
                </a:r>
              </a:p>
            </p:txBody>
          </p:sp>
          <p:sp>
            <p:nvSpPr>
              <p:cNvPr id="456728" name="Rectangle 24"/>
              <p:cNvSpPr>
                <a:spLocks noChangeArrowheads="1"/>
              </p:cNvSpPr>
              <p:nvPr/>
            </p:nvSpPr>
            <p:spPr bwMode="auto">
              <a:xfrm>
                <a:off x="4373" y="661"/>
                <a:ext cx="563" cy="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b="1">
                    <a:solidFill>
                      <a:srgbClr val="000000"/>
                    </a:solidFill>
                    <a:latin typeface="Arial" pitchFamily="34" charset="0"/>
                  </a:rPr>
                  <a:t>bid=100 </a:t>
                </a:r>
              </a:p>
            </p:txBody>
          </p:sp>
          <p:sp>
            <p:nvSpPr>
              <p:cNvPr id="456729" name="Rectangle 25"/>
              <p:cNvSpPr>
                <a:spLocks noChangeArrowheads="1"/>
              </p:cNvSpPr>
              <p:nvPr/>
            </p:nvSpPr>
            <p:spPr bwMode="auto">
              <a:xfrm>
                <a:off x="4944" y="644"/>
                <a:ext cx="613" cy="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b="1" dirty="0">
                    <a:solidFill>
                      <a:srgbClr val="000000"/>
                    </a:solidFill>
                    <a:latin typeface="Arial" pitchFamily="34" charset="0"/>
                  </a:rPr>
                  <a:t>rating &gt; 5</a:t>
                </a:r>
              </a:p>
            </p:txBody>
          </p:sp>
          <p:sp>
            <p:nvSpPr>
              <p:cNvPr id="456730" name="Rectangle 26"/>
              <p:cNvSpPr>
                <a:spLocks noChangeArrowheads="1"/>
              </p:cNvSpPr>
              <p:nvPr/>
            </p:nvSpPr>
            <p:spPr bwMode="auto">
              <a:xfrm>
                <a:off x="4728" y="152"/>
                <a:ext cx="469" cy="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b="1" dirty="0" err="1">
                    <a:solidFill>
                      <a:srgbClr val="000000"/>
                    </a:solidFill>
                    <a:latin typeface="Arial" pitchFamily="34" charset="0"/>
                  </a:rPr>
                  <a:t>sname</a:t>
                </a:r>
                <a:endParaRPr lang="en-US" sz="1400" b="1" dirty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</p:grpSp>
      </p:grpSp>
      <p:sp>
        <p:nvSpPr>
          <p:cNvPr id="56" name="Text Box 4">
            <a:extLst>
              <a:ext uri="{FF2B5EF4-FFF2-40B4-BE49-F238E27FC236}">
                <a16:creationId xmlns:a16="http://schemas.microsoft.com/office/drawing/2014/main" id="{D860DBA1-9208-0045-9167-EBE8BED1F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6" y="170993"/>
            <a:ext cx="368272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Sailors(</a:t>
            </a:r>
            <a:r>
              <a:rPr lang="en-US" u="sng" dirty="0" err="1">
                <a:latin typeface="Book Antiqua" panose="02040602050305030304" pitchFamily="18" charset="0"/>
                <a:cs typeface="Consolas" panose="020B0609020204030204" pitchFamily="49" charset="0"/>
              </a:rPr>
              <a:t>sid</a:t>
            </a:r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Book Antiqua" panose="02040602050305030304" pitchFamily="18" charset="0"/>
                <a:cs typeface="Consolas" panose="020B0609020204030204" pitchFamily="49" charset="0"/>
              </a:rPr>
              <a:t>sname</a:t>
            </a:r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, rating, age)</a:t>
            </a:r>
          </a:p>
          <a:p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Boats(</a:t>
            </a:r>
            <a:r>
              <a:rPr lang="en-US" u="sng" dirty="0">
                <a:latin typeface="Book Antiqua" panose="02040602050305030304" pitchFamily="18" charset="0"/>
                <a:cs typeface="Consolas" panose="020B0609020204030204" pitchFamily="49" charset="0"/>
              </a:rPr>
              <a:t>bid</a:t>
            </a:r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Book Antiqua" panose="02040602050305030304" pitchFamily="18" charset="0"/>
                <a:cs typeface="Consolas" panose="020B0609020204030204" pitchFamily="49" charset="0"/>
              </a:rPr>
              <a:t>bname</a:t>
            </a:r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, color)</a:t>
            </a:r>
          </a:p>
          <a:p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Reserve(</a:t>
            </a:r>
            <a:r>
              <a:rPr lang="en-US" u="sng" dirty="0" err="1">
                <a:latin typeface="Book Antiqua" panose="02040602050305030304" pitchFamily="18" charset="0"/>
                <a:cs typeface="Consolas" panose="020B0609020204030204" pitchFamily="49" charset="0"/>
              </a:rPr>
              <a:t>sid</a:t>
            </a:r>
            <a:r>
              <a:rPr lang="en-US" u="sng" dirty="0">
                <a:latin typeface="Book Antiqua" panose="02040602050305030304" pitchFamily="18" charset="0"/>
                <a:cs typeface="Consolas" panose="020B0609020204030204" pitchFamily="49" charset="0"/>
              </a:rPr>
              <a:t>, bid, day</a:t>
            </a:r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3C967F-8830-554B-A229-1FE6BF804333}"/>
              </a:ext>
            </a:extLst>
          </p:cNvPr>
          <p:cNvSpPr/>
          <p:nvPr/>
        </p:nvSpPr>
        <p:spPr>
          <a:xfrm>
            <a:off x="4651015" y="206712"/>
            <a:ext cx="3935583" cy="1015663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Find the names of sailors who reserve a boat with bid = 100 and whose rating is greater than 5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24B146-A0E8-C64D-9F31-7C20C41BB2E8}"/>
              </a:ext>
            </a:extLst>
          </p:cNvPr>
          <p:cNvSpPr/>
          <p:nvPr/>
        </p:nvSpPr>
        <p:spPr>
          <a:xfrm>
            <a:off x="1200411" y="2875152"/>
            <a:ext cx="6646371" cy="52322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l-GR" sz="2800" dirty="0">
                <a:latin typeface="+mn-lt"/>
              </a:rPr>
              <a:t>Π</a:t>
            </a:r>
            <a:r>
              <a:rPr lang="en-US" sz="2800" baseline="-25000" dirty="0" err="1">
                <a:latin typeface="+mn-lt"/>
              </a:rPr>
              <a:t>sname</a:t>
            </a:r>
            <a:r>
              <a:rPr lang="en-US" sz="2800" dirty="0">
                <a:latin typeface="+mn-lt"/>
              </a:rPr>
              <a:t>(</a:t>
            </a:r>
            <a:r>
              <a:rPr lang="ru-RU" sz="2800" dirty="0">
                <a:latin typeface="+mn-lt"/>
              </a:rPr>
              <a:t>б</a:t>
            </a:r>
            <a:r>
              <a:rPr lang="en-US" sz="2800" baseline="-25000" dirty="0">
                <a:latin typeface="+mn-lt"/>
              </a:rPr>
              <a:t>bid=100^rating&gt;5</a:t>
            </a:r>
            <a:r>
              <a:rPr lang="en-US" sz="2800" dirty="0">
                <a:latin typeface="+mn-lt"/>
              </a:rPr>
              <a:t>(Reserve</a:t>
            </a:r>
            <a:r>
              <a:rPr lang="ru-RU" sz="2800" dirty="0">
                <a:latin typeface="+mn-lt"/>
              </a:rPr>
              <a:t> </a:t>
            </a:r>
            <a:r>
              <a:rPr lang="en-US" sz="2800" dirty="0">
                <a:latin typeface="+mn-lt"/>
              </a:rPr>
              <a:t>⋈</a:t>
            </a:r>
            <a:r>
              <a:rPr lang="en-US" sz="2800" baseline="-25000" dirty="0" err="1">
                <a:latin typeface="+mn-lt"/>
              </a:rPr>
              <a:t>sid</a:t>
            </a:r>
            <a:r>
              <a:rPr lang="en-US" sz="2800" baseline="-25000" dirty="0">
                <a:latin typeface="+mn-lt"/>
              </a:rPr>
              <a:t>=</a:t>
            </a:r>
            <a:r>
              <a:rPr lang="en-US" sz="2800" baseline="-25000" dirty="0" err="1">
                <a:latin typeface="+mn-lt"/>
              </a:rPr>
              <a:t>sid</a:t>
            </a:r>
            <a:r>
              <a:rPr lang="en-US" sz="2800" dirty="0">
                <a:latin typeface="+mn-lt"/>
              </a:rPr>
              <a:t> Sailors)</a:t>
            </a:r>
          </a:p>
        </p:txBody>
      </p:sp>
      <p:sp>
        <p:nvSpPr>
          <p:cNvPr id="38" name="Rectangle 52">
            <a:extLst>
              <a:ext uri="{FF2B5EF4-FFF2-40B4-BE49-F238E27FC236}">
                <a16:creationId xmlns:a16="http://schemas.microsoft.com/office/drawing/2014/main" id="{B33D7C05-92F4-1044-8549-22FCBC473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083" y="4087473"/>
            <a:ext cx="1560117" cy="1013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en-US" dirty="0">
                <a:solidFill>
                  <a:schemeClr val="accent2"/>
                </a:solidFill>
                <a:latin typeface="Book Antiqua" pitchFamily="18" charset="0"/>
              </a:rPr>
              <a:t>Relational Algebra (RA)-Tree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62788D-BFE8-B542-880D-9F665BE3B303}"/>
              </a:ext>
            </a:extLst>
          </p:cNvPr>
          <p:cNvSpPr/>
          <p:nvPr/>
        </p:nvSpPr>
        <p:spPr>
          <a:xfrm>
            <a:off x="5021693" y="3763030"/>
            <a:ext cx="346346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n-lt"/>
              </a:rPr>
              <a:t>Problems: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Which access method should be used for an operation?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Which plan should be used?  </a:t>
            </a:r>
          </a:p>
          <a:p>
            <a:pPr eaLnBrk="0" hangingPunct="0"/>
            <a:endParaRPr lang="en-US" sz="24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1902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08" name="Rectangle 4"/>
          <p:cNvSpPr>
            <a:spLocks noChangeArrowheads="1"/>
          </p:cNvSpPr>
          <p:nvPr/>
        </p:nvSpPr>
        <p:spPr bwMode="auto">
          <a:xfrm>
            <a:off x="2021515" y="1527983"/>
            <a:ext cx="6167770" cy="1013098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en-US" sz="1800" dirty="0">
                <a:latin typeface="Book Antiqua" pitchFamily="18" charset="0"/>
              </a:rPr>
              <a:t>SELECT</a:t>
            </a:r>
            <a:r>
              <a:rPr lang="en-US" dirty="0">
                <a:latin typeface="Book Antiqua" pitchFamily="18" charset="0"/>
              </a:rPr>
              <a:t>  </a:t>
            </a:r>
            <a:r>
              <a:rPr lang="en-US" dirty="0" err="1">
                <a:latin typeface="Book Antiqua" pitchFamily="18" charset="0"/>
              </a:rPr>
              <a:t>S.sname</a:t>
            </a:r>
            <a:endParaRPr lang="en-US" dirty="0">
              <a:latin typeface="Book Antiqua" pitchFamily="18" charset="0"/>
            </a:endParaRPr>
          </a:p>
          <a:p>
            <a:pPr eaLnBrk="0" hangingPunct="0"/>
            <a:r>
              <a:rPr lang="en-US" sz="1800" dirty="0">
                <a:latin typeface="Book Antiqua" pitchFamily="18" charset="0"/>
              </a:rPr>
              <a:t>FROM</a:t>
            </a:r>
            <a:r>
              <a:rPr lang="en-US" dirty="0">
                <a:latin typeface="Book Antiqua" pitchFamily="18" charset="0"/>
              </a:rPr>
              <a:t>  Reserves R, Sailors S</a:t>
            </a:r>
          </a:p>
          <a:p>
            <a:pPr eaLnBrk="0" hangingPunct="0"/>
            <a:r>
              <a:rPr lang="en-US" sz="1800" dirty="0">
                <a:latin typeface="Book Antiqua" pitchFamily="18" charset="0"/>
              </a:rPr>
              <a:t>WHERE</a:t>
            </a:r>
            <a:r>
              <a:rPr lang="en-US" dirty="0">
                <a:latin typeface="Book Antiqua" pitchFamily="18" charset="0"/>
              </a:rPr>
              <a:t>  </a:t>
            </a:r>
            <a:r>
              <a:rPr lang="en-US" dirty="0" err="1">
                <a:latin typeface="Book Antiqua" pitchFamily="18" charset="0"/>
              </a:rPr>
              <a:t>R.sid</a:t>
            </a:r>
            <a:r>
              <a:rPr lang="en-US" dirty="0">
                <a:latin typeface="Book Antiqua" pitchFamily="18" charset="0"/>
              </a:rPr>
              <a:t>=</a:t>
            </a:r>
            <a:r>
              <a:rPr lang="en-US" dirty="0" err="1">
                <a:latin typeface="Book Antiqua" pitchFamily="18" charset="0"/>
              </a:rPr>
              <a:t>S.sid</a:t>
            </a:r>
            <a:r>
              <a:rPr lang="en-US" dirty="0">
                <a:latin typeface="Book Antiqua" pitchFamily="18" charset="0"/>
              </a:rPr>
              <a:t> </a:t>
            </a:r>
            <a:r>
              <a:rPr lang="en-US" sz="1800" dirty="0">
                <a:latin typeface="Book Antiqua" pitchFamily="18" charset="0"/>
              </a:rPr>
              <a:t>AND</a:t>
            </a:r>
            <a:r>
              <a:rPr lang="en-US" dirty="0">
                <a:latin typeface="Book Antiqua" pitchFamily="18" charset="0"/>
              </a:rPr>
              <a:t> </a:t>
            </a:r>
            <a:r>
              <a:rPr lang="en-US" dirty="0" err="1">
                <a:latin typeface="Book Antiqua" pitchFamily="18" charset="0"/>
              </a:rPr>
              <a:t>R.bid</a:t>
            </a:r>
            <a:r>
              <a:rPr lang="en-US" dirty="0">
                <a:latin typeface="Book Antiqua" pitchFamily="18" charset="0"/>
              </a:rPr>
              <a:t>=100 </a:t>
            </a:r>
            <a:r>
              <a:rPr lang="en-US" sz="1800" dirty="0">
                <a:latin typeface="Book Antiqua" pitchFamily="18" charset="0"/>
              </a:rPr>
              <a:t>AND</a:t>
            </a:r>
            <a:r>
              <a:rPr lang="en-US" dirty="0">
                <a:latin typeface="Book Antiqua" pitchFamily="18" charset="0"/>
              </a:rPr>
              <a:t> </a:t>
            </a:r>
            <a:r>
              <a:rPr lang="en-US" dirty="0" err="1">
                <a:latin typeface="Book Antiqua" pitchFamily="18" charset="0"/>
              </a:rPr>
              <a:t>S.rating</a:t>
            </a:r>
            <a:r>
              <a:rPr lang="en-US" dirty="0">
                <a:latin typeface="Book Antiqua" pitchFamily="18" charset="0"/>
              </a:rPr>
              <a:t>&gt;5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A61BB2-CE4A-0446-B8A2-3E44CD8E9197}"/>
              </a:ext>
            </a:extLst>
          </p:cNvPr>
          <p:cNvGrpSpPr/>
          <p:nvPr/>
        </p:nvGrpSpPr>
        <p:grpSpPr>
          <a:xfrm>
            <a:off x="1755443" y="3652771"/>
            <a:ext cx="3349957" cy="2895600"/>
            <a:chOff x="2971800" y="3841750"/>
            <a:chExt cx="3048000" cy="3016250"/>
          </a:xfrm>
        </p:grpSpPr>
        <p:sp>
          <p:nvSpPr>
            <p:cNvPr id="456707" name="Rectangle 3"/>
            <p:cNvSpPr>
              <a:spLocks noChangeArrowheads="1"/>
            </p:cNvSpPr>
            <p:nvPr/>
          </p:nvSpPr>
          <p:spPr bwMode="auto">
            <a:xfrm>
              <a:off x="3124200" y="6248400"/>
              <a:ext cx="28956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56709" name="Group 5"/>
            <p:cNvGrpSpPr>
              <a:grpSpLocks/>
            </p:cNvGrpSpPr>
            <p:nvPr/>
          </p:nvGrpSpPr>
          <p:grpSpPr bwMode="auto">
            <a:xfrm>
              <a:off x="2971800" y="3841750"/>
              <a:ext cx="2592388" cy="3016250"/>
              <a:chOff x="4078" y="82"/>
              <a:chExt cx="1633" cy="1900"/>
            </a:xfrm>
          </p:grpSpPr>
          <p:sp>
            <p:nvSpPr>
              <p:cNvPr id="456710" name="Freeform 6"/>
              <p:cNvSpPr>
                <a:spLocks/>
              </p:cNvSpPr>
              <p:nvPr/>
            </p:nvSpPr>
            <p:spPr bwMode="auto">
              <a:xfrm>
                <a:off x="4317" y="599"/>
                <a:ext cx="68" cy="88"/>
              </a:xfrm>
              <a:custGeom>
                <a:avLst/>
                <a:gdLst/>
                <a:ahLst/>
                <a:cxnLst>
                  <a:cxn ang="0">
                    <a:pos x="67" y="43"/>
                  </a:cxn>
                  <a:cxn ang="0">
                    <a:pos x="58" y="13"/>
                  </a:cxn>
                  <a:cxn ang="0">
                    <a:pos x="34" y="0"/>
                  </a:cxn>
                  <a:cxn ang="0">
                    <a:pos x="10" y="13"/>
                  </a:cxn>
                  <a:cxn ang="0">
                    <a:pos x="0" y="43"/>
                  </a:cxn>
                  <a:cxn ang="0">
                    <a:pos x="10" y="74"/>
                  </a:cxn>
                  <a:cxn ang="0">
                    <a:pos x="34" y="87"/>
                  </a:cxn>
                  <a:cxn ang="0">
                    <a:pos x="58" y="74"/>
                  </a:cxn>
                  <a:cxn ang="0">
                    <a:pos x="67" y="43"/>
                  </a:cxn>
                </a:cxnLst>
                <a:rect l="0" t="0" r="r" b="b"/>
                <a:pathLst>
                  <a:path w="68" h="88">
                    <a:moveTo>
                      <a:pt x="67" y="43"/>
                    </a:moveTo>
                    <a:lnTo>
                      <a:pt x="58" y="13"/>
                    </a:lnTo>
                    <a:lnTo>
                      <a:pt x="34" y="0"/>
                    </a:lnTo>
                    <a:lnTo>
                      <a:pt x="10" y="13"/>
                    </a:lnTo>
                    <a:lnTo>
                      <a:pt x="0" y="43"/>
                    </a:lnTo>
                    <a:lnTo>
                      <a:pt x="10" y="74"/>
                    </a:lnTo>
                    <a:lnTo>
                      <a:pt x="34" y="87"/>
                    </a:lnTo>
                    <a:lnTo>
                      <a:pt x="58" y="74"/>
                    </a:lnTo>
                    <a:lnTo>
                      <a:pt x="67" y="43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11" name="Freeform 7"/>
              <p:cNvSpPr>
                <a:spLocks/>
              </p:cNvSpPr>
              <p:nvPr/>
            </p:nvSpPr>
            <p:spPr bwMode="auto">
              <a:xfrm>
                <a:off x="4351" y="608"/>
                <a:ext cx="62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1" y="0"/>
                  </a:cxn>
                  <a:cxn ang="0">
                    <a:pos x="0" y="0"/>
                  </a:cxn>
                </a:cxnLst>
                <a:rect l="0" t="0" r="r" b="b"/>
                <a:pathLst>
                  <a:path w="62" h="1">
                    <a:moveTo>
                      <a:pt x="0" y="0"/>
                    </a:moveTo>
                    <a:lnTo>
                      <a:pt x="6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12" name="Freeform 8"/>
              <p:cNvSpPr>
                <a:spLocks/>
              </p:cNvSpPr>
              <p:nvPr/>
            </p:nvSpPr>
            <p:spPr bwMode="auto">
              <a:xfrm>
                <a:off x="4698" y="90"/>
                <a:ext cx="1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6"/>
                  </a:cxn>
                  <a:cxn ang="0">
                    <a:pos x="0" y="0"/>
                  </a:cxn>
                </a:cxnLst>
                <a:rect l="0" t="0" r="r" b="b"/>
                <a:pathLst>
                  <a:path w="1" h="97">
                    <a:moveTo>
                      <a:pt x="0" y="0"/>
                    </a:moveTo>
                    <a:lnTo>
                      <a:pt x="0" y="9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13" name="Freeform 9"/>
              <p:cNvSpPr>
                <a:spLocks/>
              </p:cNvSpPr>
              <p:nvPr/>
            </p:nvSpPr>
            <p:spPr bwMode="auto">
              <a:xfrm>
                <a:off x="4750" y="90"/>
                <a:ext cx="1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6"/>
                  </a:cxn>
                  <a:cxn ang="0">
                    <a:pos x="0" y="0"/>
                  </a:cxn>
                </a:cxnLst>
                <a:rect l="0" t="0" r="r" b="b"/>
                <a:pathLst>
                  <a:path w="1" h="97">
                    <a:moveTo>
                      <a:pt x="0" y="0"/>
                    </a:moveTo>
                    <a:lnTo>
                      <a:pt x="0" y="9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14" name="Freeform 10"/>
              <p:cNvSpPr>
                <a:spLocks/>
              </p:cNvSpPr>
              <p:nvPr/>
            </p:nvSpPr>
            <p:spPr bwMode="auto">
              <a:xfrm>
                <a:off x="4673" y="82"/>
                <a:ext cx="103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2" y="0"/>
                  </a:cxn>
                  <a:cxn ang="0">
                    <a:pos x="0" y="0"/>
                  </a:cxn>
                </a:cxnLst>
                <a:rect l="0" t="0" r="r" b="b"/>
                <a:pathLst>
                  <a:path w="103" h="1">
                    <a:moveTo>
                      <a:pt x="0" y="0"/>
                    </a:moveTo>
                    <a:lnTo>
                      <a:pt x="102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15" name="Freeform 11"/>
              <p:cNvSpPr>
                <a:spLocks/>
              </p:cNvSpPr>
              <p:nvPr/>
            </p:nvSpPr>
            <p:spPr bwMode="auto">
              <a:xfrm>
                <a:off x="4767" y="1203"/>
                <a:ext cx="1" cy="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9"/>
                  </a:cxn>
                  <a:cxn ang="0">
                    <a:pos x="0" y="0"/>
                  </a:cxn>
                </a:cxnLst>
                <a:rect l="0" t="0" r="r" b="b"/>
                <a:pathLst>
                  <a:path w="1" h="70">
                    <a:moveTo>
                      <a:pt x="0" y="0"/>
                    </a:moveTo>
                    <a:lnTo>
                      <a:pt x="0" y="69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16" name="Freeform 12"/>
              <p:cNvSpPr>
                <a:spLocks/>
              </p:cNvSpPr>
              <p:nvPr/>
            </p:nvSpPr>
            <p:spPr bwMode="auto">
              <a:xfrm>
                <a:off x="4974" y="1203"/>
                <a:ext cx="1" cy="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9"/>
                  </a:cxn>
                  <a:cxn ang="0">
                    <a:pos x="0" y="0"/>
                  </a:cxn>
                </a:cxnLst>
                <a:rect l="0" t="0" r="r" b="b"/>
                <a:pathLst>
                  <a:path w="1" h="70">
                    <a:moveTo>
                      <a:pt x="0" y="0"/>
                    </a:moveTo>
                    <a:lnTo>
                      <a:pt x="0" y="69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17" name="Freeform 13"/>
              <p:cNvSpPr>
                <a:spLocks/>
              </p:cNvSpPr>
              <p:nvPr/>
            </p:nvSpPr>
            <p:spPr bwMode="auto">
              <a:xfrm>
                <a:off x="4767" y="1203"/>
                <a:ext cx="208" cy="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7" y="69"/>
                  </a:cxn>
                  <a:cxn ang="0">
                    <a:pos x="0" y="0"/>
                  </a:cxn>
                </a:cxnLst>
                <a:rect l="0" t="0" r="r" b="b"/>
                <a:pathLst>
                  <a:path w="208" h="70">
                    <a:moveTo>
                      <a:pt x="0" y="0"/>
                    </a:moveTo>
                    <a:lnTo>
                      <a:pt x="207" y="69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18" name="Freeform 14"/>
              <p:cNvSpPr>
                <a:spLocks/>
              </p:cNvSpPr>
              <p:nvPr/>
            </p:nvSpPr>
            <p:spPr bwMode="auto">
              <a:xfrm>
                <a:off x="4767" y="1203"/>
                <a:ext cx="208" cy="70"/>
              </a:xfrm>
              <a:custGeom>
                <a:avLst/>
                <a:gdLst/>
                <a:ahLst/>
                <a:cxnLst>
                  <a:cxn ang="0">
                    <a:pos x="0" y="69"/>
                  </a:cxn>
                  <a:cxn ang="0">
                    <a:pos x="207" y="0"/>
                  </a:cxn>
                  <a:cxn ang="0">
                    <a:pos x="0" y="69"/>
                  </a:cxn>
                </a:cxnLst>
                <a:rect l="0" t="0" r="r" b="b"/>
                <a:pathLst>
                  <a:path w="208" h="70">
                    <a:moveTo>
                      <a:pt x="0" y="69"/>
                    </a:moveTo>
                    <a:lnTo>
                      <a:pt x="207" y="0"/>
                    </a:lnTo>
                    <a:lnTo>
                      <a:pt x="0" y="6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19" name="Freeform 15"/>
              <p:cNvSpPr>
                <a:spLocks/>
              </p:cNvSpPr>
              <p:nvPr/>
            </p:nvSpPr>
            <p:spPr bwMode="auto">
              <a:xfrm>
                <a:off x="4412" y="1487"/>
                <a:ext cx="399" cy="200"/>
              </a:xfrm>
              <a:custGeom>
                <a:avLst/>
                <a:gdLst/>
                <a:ahLst/>
                <a:cxnLst>
                  <a:cxn ang="0">
                    <a:pos x="0" y="199"/>
                  </a:cxn>
                  <a:cxn ang="0">
                    <a:pos x="398" y="0"/>
                  </a:cxn>
                  <a:cxn ang="0">
                    <a:pos x="0" y="199"/>
                  </a:cxn>
                </a:cxnLst>
                <a:rect l="0" t="0" r="r" b="b"/>
                <a:pathLst>
                  <a:path w="399" h="200">
                    <a:moveTo>
                      <a:pt x="0" y="199"/>
                    </a:moveTo>
                    <a:lnTo>
                      <a:pt x="398" y="0"/>
                    </a:lnTo>
                    <a:lnTo>
                      <a:pt x="0" y="19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20" name="Freeform 16"/>
              <p:cNvSpPr>
                <a:spLocks/>
              </p:cNvSpPr>
              <p:nvPr/>
            </p:nvSpPr>
            <p:spPr bwMode="auto">
              <a:xfrm>
                <a:off x="4957" y="1487"/>
                <a:ext cx="408" cy="2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07" y="199"/>
                  </a:cxn>
                  <a:cxn ang="0">
                    <a:pos x="0" y="0"/>
                  </a:cxn>
                </a:cxnLst>
                <a:rect l="0" t="0" r="r" b="b"/>
                <a:pathLst>
                  <a:path w="408" h="200">
                    <a:moveTo>
                      <a:pt x="0" y="0"/>
                    </a:moveTo>
                    <a:lnTo>
                      <a:pt x="407" y="199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21" name="Freeform 17"/>
              <p:cNvSpPr>
                <a:spLocks/>
              </p:cNvSpPr>
              <p:nvPr/>
            </p:nvSpPr>
            <p:spPr bwMode="auto">
              <a:xfrm>
                <a:off x="4872" y="806"/>
                <a:ext cx="1" cy="3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11"/>
                  </a:cxn>
                  <a:cxn ang="0">
                    <a:pos x="0" y="0"/>
                  </a:cxn>
                </a:cxnLst>
                <a:rect l="0" t="0" r="r" b="b"/>
                <a:pathLst>
                  <a:path w="1" h="312">
                    <a:moveTo>
                      <a:pt x="0" y="0"/>
                    </a:moveTo>
                    <a:lnTo>
                      <a:pt x="0" y="31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22" name="Freeform 18"/>
              <p:cNvSpPr>
                <a:spLocks/>
              </p:cNvSpPr>
              <p:nvPr/>
            </p:nvSpPr>
            <p:spPr bwMode="auto">
              <a:xfrm>
                <a:off x="4872" y="289"/>
                <a:ext cx="1" cy="28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85"/>
                  </a:cxn>
                  <a:cxn ang="0">
                    <a:pos x="0" y="0"/>
                  </a:cxn>
                </a:cxnLst>
                <a:rect l="0" t="0" r="r" b="b"/>
                <a:pathLst>
                  <a:path w="1" h="286">
                    <a:moveTo>
                      <a:pt x="0" y="0"/>
                    </a:moveTo>
                    <a:lnTo>
                      <a:pt x="0" y="285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23" name="Freeform 19"/>
              <p:cNvSpPr>
                <a:spLocks/>
              </p:cNvSpPr>
              <p:nvPr/>
            </p:nvSpPr>
            <p:spPr bwMode="auto">
              <a:xfrm>
                <a:off x="4853" y="632"/>
                <a:ext cx="45" cy="93"/>
              </a:xfrm>
              <a:custGeom>
                <a:avLst/>
                <a:gdLst/>
                <a:ahLst/>
                <a:cxnLst>
                  <a:cxn ang="0">
                    <a:pos x="0" y="92"/>
                  </a:cxn>
                  <a:cxn ang="0">
                    <a:pos x="44" y="0"/>
                  </a:cxn>
                  <a:cxn ang="0">
                    <a:pos x="0" y="92"/>
                  </a:cxn>
                </a:cxnLst>
                <a:rect l="0" t="0" r="r" b="b"/>
                <a:pathLst>
                  <a:path w="45" h="93">
                    <a:moveTo>
                      <a:pt x="0" y="92"/>
                    </a:moveTo>
                    <a:lnTo>
                      <a:pt x="44" y="0"/>
                    </a:lnTo>
                    <a:lnTo>
                      <a:pt x="0" y="9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24" name="Freeform 20"/>
              <p:cNvSpPr>
                <a:spLocks/>
              </p:cNvSpPr>
              <p:nvPr/>
            </p:nvSpPr>
            <p:spPr bwMode="auto">
              <a:xfrm>
                <a:off x="4897" y="639"/>
                <a:ext cx="43" cy="8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2" y="85"/>
                  </a:cxn>
                  <a:cxn ang="0">
                    <a:pos x="0" y="0"/>
                  </a:cxn>
                </a:cxnLst>
                <a:rect l="0" t="0" r="r" b="b"/>
                <a:pathLst>
                  <a:path w="43" h="86">
                    <a:moveTo>
                      <a:pt x="0" y="0"/>
                    </a:moveTo>
                    <a:lnTo>
                      <a:pt x="42" y="85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725" name="Rectangle 21"/>
              <p:cNvSpPr>
                <a:spLocks noChangeArrowheads="1"/>
              </p:cNvSpPr>
              <p:nvPr/>
            </p:nvSpPr>
            <p:spPr bwMode="auto">
              <a:xfrm>
                <a:off x="4078" y="1763"/>
                <a:ext cx="721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700" b="1" dirty="0">
                    <a:solidFill>
                      <a:srgbClr val="000000"/>
                    </a:solidFill>
                    <a:latin typeface="Arial" pitchFamily="34" charset="0"/>
                  </a:rPr>
                  <a:t>Reserves</a:t>
                </a:r>
              </a:p>
            </p:txBody>
          </p:sp>
          <p:sp>
            <p:nvSpPr>
              <p:cNvPr id="456726" name="Rectangle 22"/>
              <p:cNvSpPr>
                <a:spLocks noChangeArrowheads="1"/>
              </p:cNvSpPr>
              <p:nvPr/>
            </p:nvSpPr>
            <p:spPr bwMode="auto">
              <a:xfrm>
                <a:off x="5143" y="1754"/>
                <a:ext cx="568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700" b="1">
                    <a:solidFill>
                      <a:srgbClr val="000000"/>
                    </a:solidFill>
                    <a:latin typeface="Arial" pitchFamily="34" charset="0"/>
                  </a:rPr>
                  <a:t>Sailors</a:t>
                </a:r>
              </a:p>
            </p:txBody>
          </p:sp>
          <p:sp>
            <p:nvSpPr>
              <p:cNvPr id="456727" name="Rectangle 23"/>
              <p:cNvSpPr>
                <a:spLocks noChangeArrowheads="1"/>
              </p:cNvSpPr>
              <p:nvPr/>
            </p:nvSpPr>
            <p:spPr bwMode="auto">
              <a:xfrm>
                <a:off x="4657" y="1344"/>
                <a:ext cx="501" cy="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b="1">
                    <a:solidFill>
                      <a:srgbClr val="000000"/>
                    </a:solidFill>
                    <a:latin typeface="Arial" pitchFamily="34" charset="0"/>
                  </a:rPr>
                  <a:t>sid=sid</a:t>
                </a:r>
              </a:p>
            </p:txBody>
          </p:sp>
          <p:sp>
            <p:nvSpPr>
              <p:cNvPr id="456728" name="Rectangle 24"/>
              <p:cNvSpPr>
                <a:spLocks noChangeArrowheads="1"/>
              </p:cNvSpPr>
              <p:nvPr/>
            </p:nvSpPr>
            <p:spPr bwMode="auto">
              <a:xfrm>
                <a:off x="4373" y="661"/>
                <a:ext cx="563" cy="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b="1">
                    <a:solidFill>
                      <a:srgbClr val="000000"/>
                    </a:solidFill>
                    <a:latin typeface="Arial" pitchFamily="34" charset="0"/>
                  </a:rPr>
                  <a:t>bid=100 </a:t>
                </a:r>
              </a:p>
            </p:txBody>
          </p:sp>
          <p:sp>
            <p:nvSpPr>
              <p:cNvPr id="456729" name="Rectangle 25"/>
              <p:cNvSpPr>
                <a:spLocks noChangeArrowheads="1"/>
              </p:cNvSpPr>
              <p:nvPr/>
            </p:nvSpPr>
            <p:spPr bwMode="auto">
              <a:xfrm>
                <a:off x="4944" y="644"/>
                <a:ext cx="613" cy="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b="1" dirty="0">
                    <a:solidFill>
                      <a:srgbClr val="000000"/>
                    </a:solidFill>
                    <a:latin typeface="Arial" pitchFamily="34" charset="0"/>
                  </a:rPr>
                  <a:t>rating &gt; 5</a:t>
                </a:r>
              </a:p>
            </p:txBody>
          </p:sp>
          <p:sp>
            <p:nvSpPr>
              <p:cNvPr id="456730" name="Rectangle 26"/>
              <p:cNvSpPr>
                <a:spLocks noChangeArrowheads="1"/>
              </p:cNvSpPr>
              <p:nvPr/>
            </p:nvSpPr>
            <p:spPr bwMode="auto">
              <a:xfrm>
                <a:off x="4728" y="152"/>
                <a:ext cx="469" cy="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1400" b="1" dirty="0" err="1">
                    <a:solidFill>
                      <a:srgbClr val="000000"/>
                    </a:solidFill>
                    <a:latin typeface="Arial" pitchFamily="34" charset="0"/>
                  </a:rPr>
                  <a:t>sname</a:t>
                </a:r>
                <a:endParaRPr lang="en-US" sz="1400" b="1" dirty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</p:grpSp>
      </p:grpSp>
      <p:sp>
        <p:nvSpPr>
          <p:cNvPr id="56" name="Text Box 4">
            <a:extLst>
              <a:ext uri="{FF2B5EF4-FFF2-40B4-BE49-F238E27FC236}">
                <a16:creationId xmlns:a16="http://schemas.microsoft.com/office/drawing/2014/main" id="{D860DBA1-9208-0045-9167-EBE8BED1F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6" y="170993"/>
            <a:ext cx="368272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Sailors(</a:t>
            </a:r>
            <a:r>
              <a:rPr lang="en-US" u="sng" dirty="0" err="1">
                <a:latin typeface="Book Antiqua" panose="02040602050305030304" pitchFamily="18" charset="0"/>
                <a:cs typeface="Consolas" panose="020B0609020204030204" pitchFamily="49" charset="0"/>
              </a:rPr>
              <a:t>sid</a:t>
            </a:r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Book Antiqua" panose="02040602050305030304" pitchFamily="18" charset="0"/>
                <a:cs typeface="Consolas" panose="020B0609020204030204" pitchFamily="49" charset="0"/>
              </a:rPr>
              <a:t>sname</a:t>
            </a:r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, rating, age)</a:t>
            </a:r>
          </a:p>
          <a:p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Boats(</a:t>
            </a:r>
            <a:r>
              <a:rPr lang="en-US" u="sng" dirty="0">
                <a:latin typeface="Book Antiqua" panose="02040602050305030304" pitchFamily="18" charset="0"/>
                <a:cs typeface="Consolas" panose="020B0609020204030204" pitchFamily="49" charset="0"/>
              </a:rPr>
              <a:t>bid</a:t>
            </a:r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Book Antiqua" panose="02040602050305030304" pitchFamily="18" charset="0"/>
                <a:cs typeface="Consolas" panose="020B0609020204030204" pitchFamily="49" charset="0"/>
              </a:rPr>
              <a:t>bname</a:t>
            </a:r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, color)</a:t>
            </a:r>
          </a:p>
          <a:p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Reserve(</a:t>
            </a:r>
            <a:r>
              <a:rPr lang="en-US" u="sng" dirty="0" err="1">
                <a:latin typeface="Book Antiqua" panose="02040602050305030304" pitchFamily="18" charset="0"/>
                <a:cs typeface="Consolas" panose="020B0609020204030204" pitchFamily="49" charset="0"/>
              </a:rPr>
              <a:t>sid</a:t>
            </a:r>
            <a:r>
              <a:rPr lang="en-US" u="sng" dirty="0">
                <a:latin typeface="Book Antiqua" panose="02040602050305030304" pitchFamily="18" charset="0"/>
                <a:cs typeface="Consolas" panose="020B0609020204030204" pitchFamily="49" charset="0"/>
              </a:rPr>
              <a:t>, bid, day</a:t>
            </a:r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3C967F-8830-554B-A229-1FE6BF804333}"/>
              </a:ext>
            </a:extLst>
          </p:cNvPr>
          <p:cNvSpPr/>
          <p:nvPr/>
        </p:nvSpPr>
        <p:spPr>
          <a:xfrm>
            <a:off x="4651015" y="206712"/>
            <a:ext cx="3935583" cy="1015663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Find the names of sailors who reserve a boat with bid = 100 and whose rating is greater than 5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24B146-A0E8-C64D-9F31-7C20C41BB2E8}"/>
              </a:ext>
            </a:extLst>
          </p:cNvPr>
          <p:cNvSpPr/>
          <p:nvPr/>
        </p:nvSpPr>
        <p:spPr>
          <a:xfrm>
            <a:off x="1200411" y="2875152"/>
            <a:ext cx="6646371" cy="52322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l-GR" sz="2800" dirty="0">
                <a:latin typeface="+mn-lt"/>
              </a:rPr>
              <a:t>Π</a:t>
            </a:r>
            <a:r>
              <a:rPr lang="en-US" sz="2800" baseline="-25000" dirty="0" err="1">
                <a:latin typeface="+mn-lt"/>
              </a:rPr>
              <a:t>sname</a:t>
            </a:r>
            <a:r>
              <a:rPr lang="en-US" sz="2800" dirty="0">
                <a:latin typeface="+mn-lt"/>
              </a:rPr>
              <a:t>(</a:t>
            </a:r>
            <a:r>
              <a:rPr lang="ru-RU" sz="2800" dirty="0">
                <a:latin typeface="+mn-lt"/>
              </a:rPr>
              <a:t>б</a:t>
            </a:r>
            <a:r>
              <a:rPr lang="en-US" sz="2800" baseline="-25000" dirty="0">
                <a:latin typeface="+mn-lt"/>
              </a:rPr>
              <a:t>bid=100^rating&gt;5</a:t>
            </a:r>
            <a:r>
              <a:rPr lang="en-US" sz="2800" dirty="0">
                <a:latin typeface="+mn-lt"/>
              </a:rPr>
              <a:t>(Reserve</a:t>
            </a:r>
            <a:r>
              <a:rPr lang="ru-RU" sz="2800" dirty="0">
                <a:latin typeface="+mn-lt"/>
              </a:rPr>
              <a:t> </a:t>
            </a:r>
            <a:r>
              <a:rPr lang="en-US" sz="2800" dirty="0">
                <a:latin typeface="+mn-lt"/>
              </a:rPr>
              <a:t>⋈</a:t>
            </a:r>
            <a:r>
              <a:rPr lang="en-US" sz="2800" baseline="-25000" dirty="0" err="1">
                <a:latin typeface="+mn-lt"/>
              </a:rPr>
              <a:t>sid</a:t>
            </a:r>
            <a:r>
              <a:rPr lang="en-US" sz="2800" baseline="-25000" dirty="0">
                <a:latin typeface="+mn-lt"/>
              </a:rPr>
              <a:t>=</a:t>
            </a:r>
            <a:r>
              <a:rPr lang="en-US" sz="2800" baseline="-25000" dirty="0" err="1">
                <a:latin typeface="+mn-lt"/>
              </a:rPr>
              <a:t>sid</a:t>
            </a:r>
            <a:r>
              <a:rPr lang="en-US" sz="2800" dirty="0">
                <a:latin typeface="+mn-lt"/>
              </a:rPr>
              <a:t> Sailors)</a:t>
            </a:r>
          </a:p>
        </p:txBody>
      </p:sp>
      <p:sp>
        <p:nvSpPr>
          <p:cNvPr id="38" name="Rectangle 52">
            <a:extLst>
              <a:ext uri="{FF2B5EF4-FFF2-40B4-BE49-F238E27FC236}">
                <a16:creationId xmlns:a16="http://schemas.microsoft.com/office/drawing/2014/main" id="{B33D7C05-92F4-1044-8549-22FCBC473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083" y="4087473"/>
            <a:ext cx="1560117" cy="1013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en-US" dirty="0">
                <a:solidFill>
                  <a:schemeClr val="accent2"/>
                </a:solidFill>
                <a:latin typeface="Book Antiqua" pitchFamily="18" charset="0"/>
              </a:rPr>
              <a:t>Relational Algebra (RA)-Tree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62788D-BFE8-B542-880D-9F665BE3B303}"/>
              </a:ext>
            </a:extLst>
          </p:cNvPr>
          <p:cNvSpPr/>
          <p:nvPr/>
        </p:nvSpPr>
        <p:spPr>
          <a:xfrm>
            <a:off x="5021692" y="3763030"/>
            <a:ext cx="37413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Evaluation Plan: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An extended RA-tree with annotations that </a:t>
            </a:r>
            <a:r>
              <a:rPr lang="en-US" sz="2400" dirty="0">
                <a:latin typeface="Cambria" panose="02040503050406030204" pitchFamily="18" charset="0"/>
                <a:cs typeface="Comic Sans MS"/>
              </a:rPr>
              <a:t>indicate the access and/or implementation method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5812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0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6709" name="Group 5"/>
          <p:cNvGrpSpPr>
            <a:grpSpLocks/>
          </p:cNvGrpSpPr>
          <p:nvPr/>
        </p:nvGrpSpPr>
        <p:grpSpPr bwMode="auto">
          <a:xfrm>
            <a:off x="1219200" y="3429000"/>
            <a:ext cx="2592388" cy="3016250"/>
            <a:chOff x="4078" y="82"/>
            <a:chExt cx="1633" cy="1900"/>
          </a:xfrm>
        </p:grpSpPr>
        <p:sp>
          <p:nvSpPr>
            <p:cNvPr id="456710" name="Freeform 6"/>
            <p:cNvSpPr>
              <a:spLocks/>
            </p:cNvSpPr>
            <p:nvPr/>
          </p:nvSpPr>
          <p:spPr bwMode="auto">
            <a:xfrm>
              <a:off x="4317" y="599"/>
              <a:ext cx="68" cy="88"/>
            </a:xfrm>
            <a:custGeom>
              <a:avLst/>
              <a:gdLst/>
              <a:ahLst/>
              <a:cxnLst>
                <a:cxn ang="0">
                  <a:pos x="67" y="43"/>
                </a:cxn>
                <a:cxn ang="0">
                  <a:pos x="58" y="13"/>
                </a:cxn>
                <a:cxn ang="0">
                  <a:pos x="34" y="0"/>
                </a:cxn>
                <a:cxn ang="0">
                  <a:pos x="10" y="13"/>
                </a:cxn>
                <a:cxn ang="0">
                  <a:pos x="0" y="43"/>
                </a:cxn>
                <a:cxn ang="0">
                  <a:pos x="10" y="74"/>
                </a:cxn>
                <a:cxn ang="0">
                  <a:pos x="34" y="87"/>
                </a:cxn>
                <a:cxn ang="0">
                  <a:pos x="58" y="74"/>
                </a:cxn>
                <a:cxn ang="0">
                  <a:pos x="67" y="43"/>
                </a:cxn>
              </a:cxnLst>
              <a:rect l="0" t="0" r="r" b="b"/>
              <a:pathLst>
                <a:path w="68" h="88">
                  <a:moveTo>
                    <a:pt x="67" y="43"/>
                  </a:moveTo>
                  <a:lnTo>
                    <a:pt x="58" y="13"/>
                  </a:lnTo>
                  <a:lnTo>
                    <a:pt x="34" y="0"/>
                  </a:lnTo>
                  <a:lnTo>
                    <a:pt x="10" y="13"/>
                  </a:lnTo>
                  <a:lnTo>
                    <a:pt x="0" y="43"/>
                  </a:lnTo>
                  <a:lnTo>
                    <a:pt x="10" y="74"/>
                  </a:lnTo>
                  <a:lnTo>
                    <a:pt x="34" y="87"/>
                  </a:lnTo>
                  <a:lnTo>
                    <a:pt x="58" y="74"/>
                  </a:lnTo>
                  <a:lnTo>
                    <a:pt x="67" y="4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6711" name="Freeform 7"/>
            <p:cNvSpPr>
              <a:spLocks/>
            </p:cNvSpPr>
            <p:nvPr/>
          </p:nvSpPr>
          <p:spPr bwMode="auto">
            <a:xfrm>
              <a:off x="4351" y="608"/>
              <a:ext cx="62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1" y="0"/>
                </a:cxn>
                <a:cxn ang="0">
                  <a:pos x="0" y="0"/>
                </a:cxn>
              </a:cxnLst>
              <a:rect l="0" t="0" r="r" b="b"/>
              <a:pathLst>
                <a:path w="62" h="1">
                  <a:moveTo>
                    <a:pt x="0" y="0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12" name="Freeform 8"/>
            <p:cNvSpPr>
              <a:spLocks/>
            </p:cNvSpPr>
            <p:nvPr/>
          </p:nvSpPr>
          <p:spPr bwMode="auto">
            <a:xfrm>
              <a:off x="4698" y="90"/>
              <a:ext cx="1" cy="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6"/>
                </a:cxn>
                <a:cxn ang="0">
                  <a:pos x="0" y="0"/>
                </a:cxn>
              </a:cxnLst>
              <a:rect l="0" t="0" r="r" b="b"/>
              <a:pathLst>
                <a:path w="1" h="97">
                  <a:moveTo>
                    <a:pt x="0" y="0"/>
                  </a:moveTo>
                  <a:lnTo>
                    <a:pt x="0" y="96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13" name="Freeform 9"/>
            <p:cNvSpPr>
              <a:spLocks/>
            </p:cNvSpPr>
            <p:nvPr/>
          </p:nvSpPr>
          <p:spPr bwMode="auto">
            <a:xfrm>
              <a:off x="4750" y="90"/>
              <a:ext cx="1" cy="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6"/>
                </a:cxn>
                <a:cxn ang="0">
                  <a:pos x="0" y="0"/>
                </a:cxn>
              </a:cxnLst>
              <a:rect l="0" t="0" r="r" b="b"/>
              <a:pathLst>
                <a:path w="1" h="97">
                  <a:moveTo>
                    <a:pt x="0" y="0"/>
                  </a:moveTo>
                  <a:lnTo>
                    <a:pt x="0" y="96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14" name="Freeform 10"/>
            <p:cNvSpPr>
              <a:spLocks/>
            </p:cNvSpPr>
            <p:nvPr/>
          </p:nvSpPr>
          <p:spPr bwMode="auto">
            <a:xfrm>
              <a:off x="4673" y="82"/>
              <a:ext cx="103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2" y="0"/>
                </a:cxn>
                <a:cxn ang="0">
                  <a:pos x="0" y="0"/>
                </a:cxn>
              </a:cxnLst>
              <a:rect l="0" t="0" r="r" b="b"/>
              <a:pathLst>
                <a:path w="103" h="1">
                  <a:moveTo>
                    <a:pt x="0" y="0"/>
                  </a:moveTo>
                  <a:lnTo>
                    <a:pt x="102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15" name="Freeform 11"/>
            <p:cNvSpPr>
              <a:spLocks/>
            </p:cNvSpPr>
            <p:nvPr/>
          </p:nvSpPr>
          <p:spPr bwMode="auto">
            <a:xfrm>
              <a:off x="4767" y="1203"/>
              <a:ext cx="1" cy="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9"/>
                </a:cxn>
                <a:cxn ang="0">
                  <a:pos x="0" y="0"/>
                </a:cxn>
              </a:cxnLst>
              <a:rect l="0" t="0" r="r" b="b"/>
              <a:pathLst>
                <a:path w="1" h="70">
                  <a:moveTo>
                    <a:pt x="0" y="0"/>
                  </a:moveTo>
                  <a:lnTo>
                    <a:pt x="0" y="6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16" name="Freeform 12"/>
            <p:cNvSpPr>
              <a:spLocks/>
            </p:cNvSpPr>
            <p:nvPr/>
          </p:nvSpPr>
          <p:spPr bwMode="auto">
            <a:xfrm>
              <a:off x="4974" y="1203"/>
              <a:ext cx="1" cy="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9"/>
                </a:cxn>
                <a:cxn ang="0">
                  <a:pos x="0" y="0"/>
                </a:cxn>
              </a:cxnLst>
              <a:rect l="0" t="0" r="r" b="b"/>
              <a:pathLst>
                <a:path w="1" h="70">
                  <a:moveTo>
                    <a:pt x="0" y="0"/>
                  </a:moveTo>
                  <a:lnTo>
                    <a:pt x="0" y="6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17" name="Freeform 13"/>
            <p:cNvSpPr>
              <a:spLocks/>
            </p:cNvSpPr>
            <p:nvPr/>
          </p:nvSpPr>
          <p:spPr bwMode="auto">
            <a:xfrm>
              <a:off x="4767" y="1203"/>
              <a:ext cx="208" cy="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7" y="69"/>
                </a:cxn>
                <a:cxn ang="0">
                  <a:pos x="0" y="0"/>
                </a:cxn>
              </a:cxnLst>
              <a:rect l="0" t="0" r="r" b="b"/>
              <a:pathLst>
                <a:path w="208" h="70">
                  <a:moveTo>
                    <a:pt x="0" y="0"/>
                  </a:moveTo>
                  <a:lnTo>
                    <a:pt x="207" y="6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18" name="Freeform 14"/>
            <p:cNvSpPr>
              <a:spLocks/>
            </p:cNvSpPr>
            <p:nvPr/>
          </p:nvSpPr>
          <p:spPr bwMode="auto">
            <a:xfrm>
              <a:off x="4767" y="1203"/>
              <a:ext cx="208" cy="70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207" y="0"/>
                </a:cxn>
                <a:cxn ang="0">
                  <a:pos x="0" y="69"/>
                </a:cxn>
              </a:cxnLst>
              <a:rect l="0" t="0" r="r" b="b"/>
              <a:pathLst>
                <a:path w="208" h="70">
                  <a:moveTo>
                    <a:pt x="0" y="69"/>
                  </a:moveTo>
                  <a:lnTo>
                    <a:pt x="207" y="0"/>
                  </a:lnTo>
                  <a:lnTo>
                    <a:pt x="0" y="6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19" name="Freeform 15"/>
            <p:cNvSpPr>
              <a:spLocks/>
            </p:cNvSpPr>
            <p:nvPr/>
          </p:nvSpPr>
          <p:spPr bwMode="auto">
            <a:xfrm>
              <a:off x="4412" y="1487"/>
              <a:ext cx="399" cy="200"/>
            </a:xfrm>
            <a:custGeom>
              <a:avLst/>
              <a:gdLst/>
              <a:ahLst/>
              <a:cxnLst>
                <a:cxn ang="0">
                  <a:pos x="0" y="199"/>
                </a:cxn>
                <a:cxn ang="0">
                  <a:pos x="398" y="0"/>
                </a:cxn>
                <a:cxn ang="0">
                  <a:pos x="0" y="199"/>
                </a:cxn>
              </a:cxnLst>
              <a:rect l="0" t="0" r="r" b="b"/>
              <a:pathLst>
                <a:path w="399" h="200">
                  <a:moveTo>
                    <a:pt x="0" y="199"/>
                  </a:moveTo>
                  <a:lnTo>
                    <a:pt x="398" y="0"/>
                  </a:lnTo>
                  <a:lnTo>
                    <a:pt x="0" y="19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20" name="Freeform 16"/>
            <p:cNvSpPr>
              <a:spLocks/>
            </p:cNvSpPr>
            <p:nvPr/>
          </p:nvSpPr>
          <p:spPr bwMode="auto">
            <a:xfrm>
              <a:off x="4957" y="1487"/>
              <a:ext cx="408" cy="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7" y="199"/>
                </a:cxn>
                <a:cxn ang="0">
                  <a:pos x="0" y="0"/>
                </a:cxn>
              </a:cxnLst>
              <a:rect l="0" t="0" r="r" b="b"/>
              <a:pathLst>
                <a:path w="408" h="200">
                  <a:moveTo>
                    <a:pt x="0" y="0"/>
                  </a:moveTo>
                  <a:lnTo>
                    <a:pt x="407" y="19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21" name="Freeform 17"/>
            <p:cNvSpPr>
              <a:spLocks/>
            </p:cNvSpPr>
            <p:nvPr/>
          </p:nvSpPr>
          <p:spPr bwMode="auto">
            <a:xfrm>
              <a:off x="4872" y="806"/>
              <a:ext cx="1" cy="3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11"/>
                </a:cxn>
                <a:cxn ang="0">
                  <a:pos x="0" y="0"/>
                </a:cxn>
              </a:cxnLst>
              <a:rect l="0" t="0" r="r" b="b"/>
              <a:pathLst>
                <a:path w="1" h="312">
                  <a:moveTo>
                    <a:pt x="0" y="0"/>
                  </a:moveTo>
                  <a:lnTo>
                    <a:pt x="0" y="311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22" name="Freeform 18"/>
            <p:cNvSpPr>
              <a:spLocks/>
            </p:cNvSpPr>
            <p:nvPr/>
          </p:nvSpPr>
          <p:spPr bwMode="auto">
            <a:xfrm>
              <a:off x="4872" y="289"/>
              <a:ext cx="1" cy="2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5"/>
                </a:cxn>
                <a:cxn ang="0">
                  <a:pos x="0" y="0"/>
                </a:cxn>
              </a:cxnLst>
              <a:rect l="0" t="0" r="r" b="b"/>
              <a:pathLst>
                <a:path w="1" h="286">
                  <a:moveTo>
                    <a:pt x="0" y="0"/>
                  </a:moveTo>
                  <a:lnTo>
                    <a:pt x="0" y="285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23" name="Freeform 19"/>
            <p:cNvSpPr>
              <a:spLocks/>
            </p:cNvSpPr>
            <p:nvPr/>
          </p:nvSpPr>
          <p:spPr bwMode="auto">
            <a:xfrm>
              <a:off x="4853" y="632"/>
              <a:ext cx="45" cy="93"/>
            </a:xfrm>
            <a:custGeom>
              <a:avLst/>
              <a:gdLst/>
              <a:ahLst/>
              <a:cxnLst>
                <a:cxn ang="0">
                  <a:pos x="0" y="92"/>
                </a:cxn>
                <a:cxn ang="0">
                  <a:pos x="44" y="0"/>
                </a:cxn>
                <a:cxn ang="0">
                  <a:pos x="0" y="92"/>
                </a:cxn>
              </a:cxnLst>
              <a:rect l="0" t="0" r="r" b="b"/>
              <a:pathLst>
                <a:path w="45" h="93">
                  <a:moveTo>
                    <a:pt x="0" y="92"/>
                  </a:moveTo>
                  <a:lnTo>
                    <a:pt x="44" y="0"/>
                  </a:lnTo>
                  <a:lnTo>
                    <a:pt x="0" y="9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24" name="Freeform 20"/>
            <p:cNvSpPr>
              <a:spLocks/>
            </p:cNvSpPr>
            <p:nvPr/>
          </p:nvSpPr>
          <p:spPr bwMode="auto">
            <a:xfrm>
              <a:off x="4897" y="639"/>
              <a:ext cx="43" cy="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" y="85"/>
                </a:cxn>
                <a:cxn ang="0">
                  <a:pos x="0" y="0"/>
                </a:cxn>
              </a:cxnLst>
              <a:rect l="0" t="0" r="r" b="b"/>
              <a:pathLst>
                <a:path w="43" h="86">
                  <a:moveTo>
                    <a:pt x="0" y="0"/>
                  </a:moveTo>
                  <a:lnTo>
                    <a:pt x="42" y="85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25" name="Rectangle 21"/>
            <p:cNvSpPr>
              <a:spLocks noChangeArrowheads="1"/>
            </p:cNvSpPr>
            <p:nvPr/>
          </p:nvSpPr>
          <p:spPr bwMode="auto">
            <a:xfrm>
              <a:off x="4078" y="1763"/>
              <a:ext cx="721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700" b="1">
                  <a:solidFill>
                    <a:srgbClr val="000000"/>
                  </a:solidFill>
                  <a:latin typeface="Arial" pitchFamily="34" charset="0"/>
                </a:rPr>
                <a:t>Reserves</a:t>
              </a:r>
            </a:p>
          </p:txBody>
        </p:sp>
        <p:sp>
          <p:nvSpPr>
            <p:cNvPr id="456726" name="Rectangle 22"/>
            <p:cNvSpPr>
              <a:spLocks noChangeArrowheads="1"/>
            </p:cNvSpPr>
            <p:nvPr/>
          </p:nvSpPr>
          <p:spPr bwMode="auto">
            <a:xfrm>
              <a:off x="5143" y="1754"/>
              <a:ext cx="568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700" b="1">
                  <a:solidFill>
                    <a:srgbClr val="000000"/>
                  </a:solidFill>
                  <a:latin typeface="Arial" pitchFamily="34" charset="0"/>
                </a:rPr>
                <a:t>Sailors</a:t>
              </a:r>
            </a:p>
          </p:txBody>
        </p:sp>
        <p:sp>
          <p:nvSpPr>
            <p:cNvPr id="456727" name="Rectangle 23"/>
            <p:cNvSpPr>
              <a:spLocks noChangeArrowheads="1"/>
            </p:cNvSpPr>
            <p:nvPr/>
          </p:nvSpPr>
          <p:spPr bwMode="auto">
            <a:xfrm>
              <a:off x="4657" y="1344"/>
              <a:ext cx="501" cy="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000000"/>
                  </a:solidFill>
                  <a:latin typeface="Arial" pitchFamily="34" charset="0"/>
                </a:rPr>
                <a:t>sid=sid</a:t>
              </a:r>
            </a:p>
          </p:txBody>
        </p:sp>
        <p:sp>
          <p:nvSpPr>
            <p:cNvPr id="456728" name="Rectangle 24"/>
            <p:cNvSpPr>
              <a:spLocks noChangeArrowheads="1"/>
            </p:cNvSpPr>
            <p:nvPr/>
          </p:nvSpPr>
          <p:spPr bwMode="auto">
            <a:xfrm>
              <a:off x="4373" y="661"/>
              <a:ext cx="563" cy="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000000"/>
                  </a:solidFill>
                  <a:latin typeface="Arial" pitchFamily="34" charset="0"/>
                </a:rPr>
                <a:t>bid=100 </a:t>
              </a:r>
            </a:p>
          </p:txBody>
        </p:sp>
        <p:sp>
          <p:nvSpPr>
            <p:cNvPr id="456729" name="Rectangle 25"/>
            <p:cNvSpPr>
              <a:spLocks noChangeArrowheads="1"/>
            </p:cNvSpPr>
            <p:nvPr/>
          </p:nvSpPr>
          <p:spPr bwMode="auto">
            <a:xfrm>
              <a:off x="4944" y="644"/>
              <a:ext cx="613" cy="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000000"/>
                  </a:solidFill>
                  <a:latin typeface="Arial" pitchFamily="34" charset="0"/>
                </a:rPr>
                <a:t>rating &gt; 5</a:t>
              </a:r>
            </a:p>
          </p:txBody>
        </p:sp>
        <p:sp>
          <p:nvSpPr>
            <p:cNvPr id="456730" name="Rectangle 26"/>
            <p:cNvSpPr>
              <a:spLocks noChangeArrowheads="1"/>
            </p:cNvSpPr>
            <p:nvPr/>
          </p:nvSpPr>
          <p:spPr bwMode="auto">
            <a:xfrm>
              <a:off x="4728" y="152"/>
              <a:ext cx="469" cy="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 b="1" dirty="0" err="1">
                  <a:solidFill>
                    <a:srgbClr val="000000"/>
                  </a:solidFill>
                  <a:latin typeface="Arial" pitchFamily="34" charset="0"/>
                </a:rPr>
                <a:t>sname</a:t>
              </a:r>
              <a:endParaRPr lang="en-US" sz="14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pSp>
        <p:nvGrpSpPr>
          <p:cNvPr id="456731" name="Group 27"/>
          <p:cNvGrpSpPr>
            <a:grpSpLocks/>
          </p:cNvGrpSpPr>
          <p:nvPr/>
        </p:nvGrpSpPr>
        <p:grpSpPr bwMode="auto">
          <a:xfrm>
            <a:off x="4794250" y="3267075"/>
            <a:ext cx="4233863" cy="3384550"/>
            <a:chOff x="3020" y="2058"/>
            <a:chExt cx="2667" cy="2132"/>
          </a:xfrm>
        </p:grpSpPr>
        <p:sp>
          <p:nvSpPr>
            <p:cNvPr id="456732" name="Freeform 28"/>
            <p:cNvSpPr>
              <a:spLocks/>
            </p:cNvSpPr>
            <p:nvPr/>
          </p:nvSpPr>
          <p:spPr bwMode="auto">
            <a:xfrm>
              <a:off x="3269" y="2688"/>
              <a:ext cx="73" cy="100"/>
            </a:xfrm>
            <a:custGeom>
              <a:avLst/>
              <a:gdLst/>
              <a:ahLst/>
              <a:cxnLst>
                <a:cxn ang="0">
                  <a:pos x="72" y="50"/>
                </a:cxn>
                <a:cxn ang="0">
                  <a:pos x="62" y="15"/>
                </a:cxn>
                <a:cxn ang="0">
                  <a:pos x="36" y="0"/>
                </a:cxn>
                <a:cxn ang="0">
                  <a:pos x="11" y="15"/>
                </a:cxn>
                <a:cxn ang="0">
                  <a:pos x="0" y="50"/>
                </a:cxn>
                <a:cxn ang="0">
                  <a:pos x="11" y="84"/>
                </a:cxn>
                <a:cxn ang="0">
                  <a:pos x="36" y="99"/>
                </a:cxn>
                <a:cxn ang="0">
                  <a:pos x="62" y="84"/>
                </a:cxn>
                <a:cxn ang="0">
                  <a:pos x="72" y="50"/>
                </a:cxn>
              </a:cxnLst>
              <a:rect l="0" t="0" r="r" b="b"/>
              <a:pathLst>
                <a:path w="73" h="100">
                  <a:moveTo>
                    <a:pt x="72" y="50"/>
                  </a:moveTo>
                  <a:lnTo>
                    <a:pt x="62" y="15"/>
                  </a:lnTo>
                  <a:lnTo>
                    <a:pt x="36" y="0"/>
                  </a:lnTo>
                  <a:lnTo>
                    <a:pt x="11" y="15"/>
                  </a:lnTo>
                  <a:lnTo>
                    <a:pt x="0" y="50"/>
                  </a:lnTo>
                  <a:lnTo>
                    <a:pt x="11" y="84"/>
                  </a:lnTo>
                  <a:lnTo>
                    <a:pt x="36" y="99"/>
                  </a:lnTo>
                  <a:lnTo>
                    <a:pt x="62" y="84"/>
                  </a:lnTo>
                  <a:lnTo>
                    <a:pt x="72" y="5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33" name="Freeform 29"/>
            <p:cNvSpPr>
              <a:spLocks/>
            </p:cNvSpPr>
            <p:nvPr/>
          </p:nvSpPr>
          <p:spPr bwMode="auto">
            <a:xfrm>
              <a:off x="3306" y="2699"/>
              <a:ext cx="65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4" y="0"/>
                </a:cxn>
                <a:cxn ang="0">
                  <a:pos x="0" y="0"/>
                </a:cxn>
              </a:cxnLst>
              <a:rect l="0" t="0" r="r" b="b"/>
              <a:pathLst>
                <a:path w="65" h="1">
                  <a:moveTo>
                    <a:pt x="0" y="0"/>
                  </a:moveTo>
                  <a:lnTo>
                    <a:pt x="64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34" name="Freeform 30"/>
            <p:cNvSpPr>
              <a:spLocks/>
            </p:cNvSpPr>
            <p:nvPr/>
          </p:nvSpPr>
          <p:spPr bwMode="auto">
            <a:xfrm>
              <a:off x="3671" y="2113"/>
              <a:ext cx="1" cy="1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8"/>
                </a:cxn>
                <a:cxn ang="0">
                  <a:pos x="0" y="0"/>
                </a:cxn>
              </a:cxnLst>
              <a:rect l="0" t="0" r="r" b="b"/>
              <a:pathLst>
                <a:path w="1" h="109">
                  <a:moveTo>
                    <a:pt x="0" y="0"/>
                  </a:moveTo>
                  <a:lnTo>
                    <a:pt x="0" y="108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35" name="Freeform 31"/>
            <p:cNvSpPr>
              <a:spLocks/>
            </p:cNvSpPr>
            <p:nvPr/>
          </p:nvSpPr>
          <p:spPr bwMode="auto">
            <a:xfrm>
              <a:off x="3726" y="2113"/>
              <a:ext cx="1" cy="1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8"/>
                </a:cxn>
                <a:cxn ang="0">
                  <a:pos x="0" y="0"/>
                </a:cxn>
              </a:cxnLst>
              <a:rect l="0" t="0" r="r" b="b"/>
              <a:pathLst>
                <a:path w="1" h="109">
                  <a:moveTo>
                    <a:pt x="0" y="0"/>
                  </a:moveTo>
                  <a:lnTo>
                    <a:pt x="0" y="108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36" name="Freeform 32"/>
            <p:cNvSpPr>
              <a:spLocks/>
            </p:cNvSpPr>
            <p:nvPr/>
          </p:nvSpPr>
          <p:spPr bwMode="auto">
            <a:xfrm>
              <a:off x="3645" y="2103"/>
              <a:ext cx="110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9" y="0"/>
                </a:cxn>
                <a:cxn ang="0">
                  <a:pos x="0" y="0"/>
                </a:cxn>
              </a:cxnLst>
              <a:rect l="0" t="0" r="r" b="b"/>
              <a:pathLst>
                <a:path w="110" h="1">
                  <a:moveTo>
                    <a:pt x="0" y="0"/>
                  </a:moveTo>
                  <a:lnTo>
                    <a:pt x="109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37" name="Freeform 33"/>
            <p:cNvSpPr>
              <a:spLocks/>
            </p:cNvSpPr>
            <p:nvPr/>
          </p:nvSpPr>
          <p:spPr bwMode="auto">
            <a:xfrm>
              <a:off x="3745" y="3371"/>
              <a:ext cx="1" cy="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7"/>
                </a:cxn>
                <a:cxn ang="0">
                  <a:pos x="0" y="0"/>
                </a:cxn>
              </a:cxnLst>
              <a:rect l="0" t="0" r="r" b="b"/>
              <a:pathLst>
                <a:path w="1" h="78">
                  <a:moveTo>
                    <a:pt x="0" y="0"/>
                  </a:moveTo>
                  <a:lnTo>
                    <a:pt x="0" y="77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38" name="Freeform 34"/>
            <p:cNvSpPr>
              <a:spLocks/>
            </p:cNvSpPr>
            <p:nvPr/>
          </p:nvSpPr>
          <p:spPr bwMode="auto">
            <a:xfrm>
              <a:off x="3964" y="3371"/>
              <a:ext cx="1" cy="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7"/>
                </a:cxn>
                <a:cxn ang="0">
                  <a:pos x="0" y="0"/>
                </a:cxn>
              </a:cxnLst>
              <a:rect l="0" t="0" r="r" b="b"/>
              <a:pathLst>
                <a:path w="1" h="78">
                  <a:moveTo>
                    <a:pt x="0" y="0"/>
                  </a:moveTo>
                  <a:lnTo>
                    <a:pt x="0" y="77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39" name="Freeform 35"/>
            <p:cNvSpPr>
              <a:spLocks/>
            </p:cNvSpPr>
            <p:nvPr/>
          </p:nvSpPr>
          <p:spPr bwMode="auto">
            <a:xfrm>
              <a:off x="3745" y="3371"/>
              <a:ext cx="220" cy="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9" y="77"/>
                </a:cxn>
                <a:cxn ang="0">
                  <a:pos x="0" y="0"/>
                </a:cxn>
              </a:cxnLst>
              <a:rect l="0" t="0" r="r" b="b"/>
              <a:pathLst>
                <a:path w="220" h="78">
                  <a:moveTo>
                    <a:pt x="0" y="0"/>
                  </a:moveTo>
                  <a:lnTo>
                    <a:pt x="219" y="77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40" name="Freeform 36"/>
            <p:cNvSpPr>
              <a:spLocks/>
            </p:cNvSpPr>
            <p:nvPr/>
          </p:nvSpPr>
          <p:spPr bwMode="auto">
            <a:xfrm>
              <a:off x="3745" y="3371"/>
              <a:ext cx="220" cy="78"/>
            </a:xfrm>
            <a:custGeom>
              <a:avLst/>
              <a:gdLst/>
              <a:ahLst/>
              <a:cxnLst>
                <a:cxn ang="0">
                  <a:pos x="0" y="77"/>
                </a:cxn>
                <a:cxn ang="0">
                  <a:pos x="219" y="0"/>
                </a:cxn>
                <a:cxn ang="0">
                  <a:pos x="0" y="77"/>
                </a:cxn>
              </a:cxnLst>
              <a:rect l="0" t="0" r="r" b="b"/>
              <a:pathLst>
                <a:path w="220" h="78">
                  <a:moveTo>
                    <a:pt x="0" y="77"/>
                  </a:moveTo>
                  <a:lnTo>
                    <a:pt x="219" y="0"/>
                  </a:lnTo>
                  <a:lnTo>
                    <a:pt x="0" y="7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41" name="Freeform 37"/>
            <p:cNvSpPr>
              <a:spLocks/>
            </p:cNvSpPr>
            <p:nvPr/>
          </p:nvSpPr>
          <p:spPr bwMode="auto">
            <a:xfrm>
              <a:off x="3370" y="3693"/>
              <a:ext cx="422" cy="225"/>
            </a:xfrm>
            <a:custGeom>
              <a:avLst/>
              <a:gdLst/>
              <a:ahLst/>
              <a:cxnLst>
                <a:cxn ang="0">
                  <a:pos x="0" y="224"/>
                </a:cxn>
                <a:cxn ang="0">
                  <a:pos x="421" y="0"/>
                </a:cxn>
                <a:cxn ang="0">
                  <a:pos x="0" y="224"/>
                </a:cxn>
              </a:cxnLst>
              <a:rect l="0" t="0" r="r" b="b"/>
              <a:pathLst>
                <a:path w="422" h="225">
                  <a:moveTo>
                    <a:pt x="0" y="224"/>
                  </a:moveTo>
                  <a:lnTo>
                    <a:pt x="421" y="0"/>
                  </a:lnTo>
                  <a:lnTo>
                    <a:pt x="0" y="224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42" name="Freeform 38"/>
            <p:cNvSpPr>
              <a:spLocks/>
            </p:cNvSpPr>
            <p:nvPr/>
          </p:nvSpPr>
          <p:spPr bwMode="auto">
            <a:xfrm>
              <a:off x="3947" y="3693"/>
              <a:ext cx="431" cy="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30" y="224"/>
                </a:cxn>
                <a:cxn ang="0">
                  <a:pos x="0" y="0"/>
                </a:cxn>
              </a:cxnLst>
              <a:rect l="0" t="0" r="r" b="b"/>
              <a:pathLst>
                <a:path w="431" h="225">
                  <a:moveTo>
                    <a:pt x="0" y="0"/>
                  </a:moveTo>
                  <a:lnTo>
                    <a:pt x="430" y="224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43" name="Freeform 39"/>
            <p:cNvSpPr>
              <a:spLocks/>
            </p:cNvSpPr>
            <p:nvPr/>
          </p:nvSpPr>
          <p:spPr bwMode="auto">
            <a:xfrm>
              <a:off x="3856" y="2922"/>
              <a:ext cx="1" cy="3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52"/>
                </a:cxn>
                <a:cxn ang="0">
                  <a:pos x="0" y="0"/>
                </a:cxn>
              </a:cxnLst>
              <a:rect l="0" t="0" r="r" b="b"/>
              <a:pathLst>
                <a:path w="1" h="353">
                  <a:moveTo>
                    <a:pt x="0" y="0"/>
                  </a:moveTo>
                  <a:lnTo>
                    <a:pt x="0" y="352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44" name="Freeform 40"/>
            <p:cNvSpPr>
              <a:spLocks/>
            </p:cNvSpPr>
            <p:nvPr/>
          </p:nvSpPr>
          <p:spPr bwMode="auto">
            <a:xfrm>
              <a:off x="3856" y="2338"/>
              <a:ext cx="1" cy="3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22"/>
                </a:cxn>
                <a:cxn ang="0">
                  <a:pos x="0" y="0"/>
                </a:cxn>
              </a:cxnLst>
              <a:rect l="0" t="0" r="r" b="b"/>
              <a:pathLst>
                <a:path w="1" h="323">
                  <a:moveTo>
                    <a:pt x="0" y="0"/>
                  </a:move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45" name="Freeform 41"/>
            <p:cNvSpPr>
              <a:spLocks/>
            </p:cNvSpPr>
            <p:nvPr/>
          </p:nvSpPr>
          <p:spPr bwMode="auto">
            <a:xfrm>
              <a:off x="3828" y="2741"/>
              <a:ext cx="55" cy="100"/>
            </a:xfrm>
            <a:custGeom>
              <a:avLst/>
              <a:gdLst/>
              <a:ahLst/>
              <a:cxnLst>
                <a:cxn ang="0">
                  <a:pos x="0" y="99"/>
                </a:cxn>
                <a:cxn ang="0">
                  <a:pos x="54" y="0"/>
                </a:cxn>
                <a:cxn ang="0">
                  <a:pos x="0" y="99"/>
                </a:cxn>
              </a:cxnLst>
              <a:rect l="0" t="0" r="r" b="b"/>
              <a:pathLst>
                <a:path w="55" h="100">
                  <a:moveTo>
                    <a:pt x="0" y="99"/>
                  </a:moveTo>
                  <a:lnTo>
                    <a:pt x="54" y="0"/>
                  </a:lnTo>
                  <a:lnTo>
                    <a:pt x="0" y="9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46" name="Freeform 42"/>
            <p:cNvSpPr>
              <a:spLocks/>
            </p:cNvSpPr>
            <p:nvPr/>
          </p:nvSpPr>
          <p:spPr bwMode="auto">
            <a:xfrm>
              <a:off x="3882" y="2749"/>
              <a:ext cx="48" cy="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" y="91"/>
                </a:cxn>
                <a:cxn ang="0">
                  <a:pos x="0" y="0"/>
                </a:cxn>
              </a:cxnLst>
              <a:rect l="0" t="0" r="r" b="b"/>
              <a:pathLst>
                <a:path w="48" h="92">
                  <a:moveTo>
                    <a:pt x="0" y="0"/>
                  </a:moveTo>
                  <a:lnTo>
                    <a:pt x="47" y="91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6747" name="Rectangle 43"/>
            <p:cNvSpPr>
              <a:spLocks noChangeArrowheads="1"/>
            </p:cNvSpPr>
            <p:nvPr/>
          </p:nvSpPr>
          <p:spPr bwMode="auto">
            <a:xfrm>
              <a:off x="3020" y="3971"/>
              <a:ext cx="719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700" b="1" dirty="0">
                  <a:solidFill>
                    <a:srgbClr val="000000"/>
                  </a:solidFill>
                  <a:latin typeface="Arial" pitchFamily="34" charset="0"/>
                </a:rPr>
                <a:t>Reserves</a:t>
              </a:r>
            </a:p>
          </p:txBody>
        </p:sp>
        <p:sp>
          <p:nvSpPr>
            <p:cNvPr id="456748" name="Rectangle 44"/>
            <p:cNvSpPr>
              <a:spLocks noChangeArrowheads="1"/>
            </p:cNvSpPr>
            <p:nvPr/>
          </p:nvSpPr>
          <p:spPr bwMode="auto">
            <a:xfrm>
              <a:off x="4145" y="3961"/>
              <a:ext cx="568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700" b="1">
                  <a:solidFill>
                    <a:srgbClr val="000000"/>
                  </a:solidFill>
                  <a:latin typeface="Arial" pitchFamily="34" charset="0"/>
                </a:rPr>
                <a:t>Sailors</a:t>
              </a:r>
            </a:p>
          </p:txBody>
        </p:sp>
        <p:sp>
          <p:nvSpPr>
            <p:cNvPr id="456749" name="Rectangle 45"/>
            <p:cNvSpPr>
              <a:spLocks noChangeArrowheads="1"/>
            </p:cNvSpPr>
            <p:nvPr/>
          </p:nvSpPr>
          <p:spPr bwMode="auto">
            <a:xfrm>
              <a:off x="3633" y="3504"/>
              <a:ext cx="503" cy="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000000"/>
                  </a:solidFill>
                  <a:latin typeface="Arial" pitchFamily="34" charset="0"/>
                </a:rPr>
                <a:t>sid=sid</a:t>
              </a:r>
            </a:p>
          </p:txBody>
        </p:sp>
        <p:sp>
          <p:nvSpPr>
            <p:cNvPr id="456750" name="Rectangle 46"/>
            <p:cNvSpPr>
              <a:spLocks noChangeArrowheads="1"/>
            </p:cNvSpPr>
            <p:nvPr/>
          </p:nvSpPr>
          <p:spPr bwMode="auto">
            <a:xfrm>
              <a:off x="3331" y="2733"/>
              <a:ext cx="565" cy="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 b="1" dirty="0">
                  <a:solidFill>
                    <a:srgbClr val="000000"/>
                  </a:solidFill>
                  <a:latin typeface="Arial" pitchFamily="34" charset="0"/>
                </a:rPr>
                <a:t>bid=100 </a:t>
              </a:r>
            </a:p>
          </p:txBody>
        </p:sp>
        <p:sp>
          <p:nvSpPr>
            <p:cNvPr id="456751" name="Rectangle 47"/>
            <p:cNvSpPr>
              <a:spLocks noChangeArrowheads="1"/>
            </p:cNvSpPr>
            <p:nvPr/>
          </p:nvSpPr>
          <p:spPr bwMode="auto">
            <a:xfrm>
              <a:off x="3935" y="2712"/>
              <a:ext cx="615" cy="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 b="1" dirty="0">
                  <a:solidFill>
                    <a:srgbClr val="000000"/>
                  </a:solidFill>
                  <a:latin typeface="Arial" pitchFamily="34" charset="0"/>
                </a:rPr>
                <a:t>rating &gt; 5</a:t>
              </a:r>
            </a:p>
          </p:txBody>
        </p:sp>
        <p:sp>
          <p:nvSpPr>
            <p:cNvPr id="456752" name="Rectangle 48"/>
            <p:cNvSpPr>
              <a:spLocks noChangeArrowheads="1"/>
            </p:cNvSpPr>
            <p:nvPr/>
          </p:nvSpPr>
          <p:spPr bwMode="auto">
            <a:xfrm>
              <a:off x="3706" y="2157"/>
              <a:ext cx="469" cy="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000000"/>
                  </a:solidFill>
                  <a:latin typeface="Arial" pitchFamily="34" charset="0"/>
                </a:rPr>
                <a:t>sname</a:t>
              </a:r>
            </a:p>
          </p:txBody>
        </p:sp>
        <p:sp>
          <p:nvSpPr>
            <p:cNvPr id="456753" name="Rectangle 49"/>
            <p:cNvSpPr>
              <a:spLocks noChangeArrowheads="1"/>
            </p:cNvSpPr>
            <p:nvPr/>
          </p:nvSpPr>
          <p:spPr bwMode="auto">
            <a:xfrm>
              <a:off x="4100" y="3306"/>
              <a:ext cx="1587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700" b="1" dirty="0">
                  <a:solidFill>
                    <a:srgbClr val="000000"/>
                  </a:solidFill>
                  <a:latin typeface="Arial" pitchFamily="34" charset="0"/>
                </a:rPr>
                <a:t>(Simple Nested Loops)</a:t>
              </a:r>
            </a:p>
          </p:txBody>
        </p:sp>
        <p:sp>
          <p:nvSpPr>
            <p:cNvPr id="456754" name="Rectangle 50"/>
            <p:cNvSpPr>
              <a:spLocks noChangeArrowheads="1"/>
            </p:cNvSpPr>
            <p:nvPr/>
          </p:nvSpPr>
          <p:spPr bwMode="auto">
            <a:xfrm>
              <a:off x="4605" y="2692"/>
              <a:ext cx="847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700" b="1">
                  <a:solidFill>
                    <a:srgbClr val="000000"/>
                  </a:solidFill>
                  <a:latin typeface="Arial" pitchFamily="34" charset="0"/>
                </a:rPr>
                <a:t>(On-the-fly)</a:t>
              </a:r>
            </a:p>
          </p:txBody>
        </p:sp>
        <p:sp>
          <p:nvSpPr>
            <p:cNvPr id="456755" name="Rectangle 51"/>
            <p:cNvSpPr>
              <a:spLocks noChangeArrowheads="1"/>
            </p:cNvSpPr>
            <p:nvPr/>
          </p:nvSpPr>
          <p:spPr bwMode="auto">
            <a:xfrm>
              <a:off x="4585" y="2058"/>
              <a:ext cx="847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700" b="1">
                  <a:solidFill>
                    <a:srgbClr val="000000"/>
                  </a:solidFill>
                  <a:latin typeface="Arial" pitchFamily="34" charset="0"/>
                </a:rPr>
                <a:t>(On-the-fly)</a:t>
              </a:r>
            </a:p>
          </p:txBody>
        </p:sp>
      </p:grpSp>
      <p:sp>
        <p:nvSpPr>
          <p:cNvPr id="456756" name="Rectangle 52"/>
          <p:cNvSpPr>
            <a:spLocks noChangeArrowheads="1"/>
          </p:cNvSpPr>
          <p:nvPr/>
        </p:nvSpPr>
        <p:spPr bwMode="auto">
          <a:xfrm>
            <a:off x="522288" y="3436938"/>
            <a:ext cx="1373187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Book Antiqua" pitchFamily="18" charset="0"/>
              </a:rPr>
              <a:t>RA Tree:</a:t>
            </a:r>
          </a:p>
        </p:txBody>
      </p:sp>
      <p:sp>
        <p:nvSpPr>
          <p:cNvPr id="456757" name="Rectangle 53"/>
          <p:cNvSpPr>
            <a:spLocks noChangeArrowheads="1"/>
          </p:cNvSpPr>
          <p:nvPr/>
        </p:nvSpPr>
        <p:spPr bwMode="auto">
          <a:xfrm>
            <a:off x="4786313" y="3354388"/>
            <a:ext cx="86042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Book Antiqua" pitchFamily="18" charset="0"/>
              </a:rPr>
              <a:t>Plan:</a:t>
            </a:r>
          </a:p>
        </p:txBody>
      </p:sp>
      <p:sp>
        <p:nvSpPr>
          <p:cNvPr id="56" name="Text Box 4">
            <a:extLst>
              <a:ext uri="{FF2B5EF4-FFF2-40B4-BE49-F238E27FC236}">
                <a16:creationId xmlns:a16="http://schemas.microsoft.com/office/drawing/2014/main" id="{D860DBA1-9208-0045-9167-EBE8BED1F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" y="170993"/>
            <a:ext cx="3651249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Sailors(</a:t>
            </a:r>
            <a:r>
              <a:rPr lang="en-US" u="sng" dirty="0" err="1">
                <a:latin typeface="Book Antiqua" panose="02040602050305030304" pitchFamily="18" charset="0"/>
                <a:cs typeface="Consolas" panose="020B0609020204030204" pitchFamily="49" charset="0"/>
              </a:rPr>
              <a:t>sid</a:t>
            </a:r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Book Antiqua" panose="02040602050305030304" pitchFamily="18" charset="0"/>
                <a:cs typeface="Consolas" panose="020B0609020204030204" pitchFamily="49" charset="0"/>
              </a:rPr>
              <a:t>sname</a:t>
            </a:r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, rating, age)</a:t>
            </a:r>
          </a:p>
          <a:p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Boats(</a:t>
            </a:r>
            <a:r>
              <a:rPr lang="en-US" u="sng" dirty="0">
                <a:latin typeface="Book Antiqua" panose="02040602050305030304" pitchFamily="18" charset="0"/>
                <a:cs typeface="Consolas" panose="020B0609020204030204" pitchFamily="49" charset="0"/>
              </a:rPr>
              <a:t>bid</a:t>
            </a:r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Book Antiqua" panose="02040602050305030304" pitchFamily="18" charset="0"/>
                <a:cs typeface="Consolas" panose="020B0609020204030204" pitchFamily="49" charset="0"/>
              </a:rPr>
              <a:t>bname</a:t>
            </a:r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, color)</a:t>
            </a:r>
          </a:p>
          <a:p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Reserve(</a:t>
            </a:r>
            <a:r>
              <a:rPr lang="en-US" u="sng" dirty="0" err="1">
                <a:latin typeface="Book Antiqua" panose="02040602050305030304" pitchFamily="18" charset="0"/>
                <a:cs typeface="Consolas" panose="020B0609020204030204" pitchFamily="49" charset="0"/>
              </a:rPr>
              <a:t>sid</a:t>
            </a:r>
            <a:r>
              <a:rPr lang="en-US" u="sng" dirty="0">
                <a:latin typeface="Book Antiqua" panose="02040602050305030304" pitchFamily="18" charset="0"/>
                <a:cs typeface="Consolas" panose="020B0609020204030204" pitchFamily="49" charset="0"/>
              </a:rPr>
              <a:t>, bid, day</a:t>
            </a:r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2CEEA1-856C-AB43-9F1D-940C54F2C84E}"/>
              </a:ext>
            </a:extLst>
          </p:cNvPr>
          <p:cNvSpPr/>
          <p:nvPr/>
        </p:nvSpPr>
        <p:spPr>
          <a:xfrm>
            <a:off x="4651015" y="206712"/>
            <a:ext cx="3935583" cy="1015663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Find the names of sailors who reserve a boat with bid = 100 and whose rating is greater than 5</a:t>
            </a:r>
            <a:endParaRPr lang="en-US" dirty="0"/>
          </a:p>
        </p:txBody>
      </p:sp>
      <p:sp>
        <p:nvSpPr>
          <p:cNvPr id="61" name="Rectangle 4">
            <a:extLst>
              <a:ext uri="{FF2B5EF4-FFF2-40B4-BE49-F238E27FC236}">
                <a16:creationId xmlns:a16="http://schemas.microsoft.com/office/drawing/2014/main" id="{8B6CAD13-27D5-C840-B348-F1D5DEE7D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8875" y="1416813"/>
            <a:ext cx="6167770" cy="1013098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en-US" sz="1800" dirty="0">
                <a:latin typeface="Book Antiqua" pitchFamily="18" charset="0"/>
              </a:rPr>
              <a:t>SELECT</a:t>
            </a:r>
            <a:r>
              <a:rPr lang="en-US" dirty="0">
                <a:latin typeface="Book Antiqua" pitchFamily="18" charset="0"/>
              </a:rPr>
              <a:t>  </a:t>
            </a:r>
            <a:r>
              <a:rPr lang="en-US" dirty="0" err="1">
                <a:latin typeface="Book Antiqua" pitchFamily="18" charset="0"/>
              </a:rPr>
              <a:t>S.sname</a:t>
            </a:r>
            <a:endParaRPr lang="en-US" dirty="0">
              <a:latin typeface="Book Antiqua" pitchFamily="18" charset="0"/>
            </a:endParaRPr>
          </a:p>
          <a:p>
            <a:pPr eaLnBrk="0" hangingPunct="0"/>
            <a:r>
              <a:rPr lang="en-US" sz="1800" dirty="0">
                <a:latin typeface="Book Antiqua" pitchFamily="18" charset="0"/>
              </a:rPr>
              <a:t>FROM</a:t>
            </a:r>
            <a:r>
              <a:rPr lang="en-US" dirty="0">
                <a:latin typeface="Book Antiqua" pitchFamily="18" charset="0"/>
              </a:rPr>
              <a:t>  Reserves R, Sailors S</a:t>
            </a:r>
          </a:p>
          <a:p>
            <a:pPr eaLnBrk="0" hangingPunct="0"/>
            <a:r>
              <a:rPr lang="en-US" sz="1800" dirty="0">
                <a:latin typeface="Book Antiqua" pitchFamily="18" charset="0"/>
              </a:rPr>
              <a:t>WHERE</a:t>
            </a:r>
            <a:r>
              <a:rPr lang="en-US" dirty="0">
                <a:latin typeface="Book Antiqua" pitchFamily="18" charset="0"/>
              </a:rPr>
              <a:t>  </a:t>
            </a:r>
            <a:r>
              <a:rPr lang="en-US" dirty="0" err="1">
                <a:latin typeface="Book Antiqua" pitchFamily="18" charset="0"/>
              </a:rPr>
              <a:t>R.sid</a:t>
            </a:r>
            <a:r>
              <a:rPr lang="en-US" dirty="0">
                <a:latin typeface="Book Antiqua" pitchFamily="18" charset="0"/>
              </a:rPr>
              <a:t>=</a:t>
            </a:r>
            <a:r>
              <a:rPr lang="en-US" dirty="0" err="1">
                <a:latin typeface="Book Antiqua" pitchFamily="18" charset="0"/>
              </a:rPr>
              <a:t>S.sid</a:t>
            </a:r>
            <a:r>
              <a:rPr lang="en-US" dirty="0">
                <a:latin typeface="Book Antiqua" pitchFamily="18" charset="0"/>
              </a:rPr>
              <a:t> </a:t>
            </a:r>
            <a:r>
              <a:rPr lang="en-US" sz="1800" dirty="0">
                <a:latin typeface="Book Antiqua" pitchFamily="18" charset="0"/>
              </a:rPr>
              <a:t>AND</a:t>
            </a:r>
            <a:r>
              <a:rPr lang="en-US" dirty="0">
                <a:latin typeface="Book Antiqua" pitchFamily="18" charset="0"/>
              </a:rPr>
              <a:t> </a:t>
            </a:r>
            <a:r>
              <a:rPr lang="en-US" dirty="0" err="1">
                <a:latin typeface="Book Antiqua" pitchFamily="18" charset="0"/>
              </a:rPr>
              <a:t>R.bid</a:t>
            </a:r>
            <a:r>
              <a:rPr lang="en-US" dirty="0">
                <a:latin typeface="Book Antiqua" pitchFamily="18" charset="0"/>
              </a:rPr>
              <a:t>=100 </a:t>
            </a:r>
            <a:r>
              <a:rPr lang="en-US" sz="1800" dirty="0">
                <a:latin typeface="Book Antiqua" pitchFamily="18" charset="0"/>
              </a:rPr>
              <a:t>AND</a:t>
            </a:r>
            <a:r>
              <a:rPr lang="en-US" dirty="0">
                <a:latin typeface="Book Antiqua" pitchFamily="18" charset="0"/>
              </a:rPr>
              <a:t> </a:t>
            </a:r>
            <a:r>
              <a:rPr lang="en-US" dirty="0" err="1">
                <a:latin typeface="Book Antiqua" pitchFamily="18" charset="0"/>
              </a:rPr>
              <a:t>S.rating</a:t>
            </a:r>
            <a:r>
              <a:rPr lang="en-US" dirty="0">
                <a:latin typeface="Book Antiqua" pitchFamily="18" charset="0"/>
              </a:rPr>
              <a:t>&gt;5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E1C3CCE-20B8-8345-B11B-F1313444A636}"/>
              </a:ext>
            </a:extLst>
          </p:cNvPr>
          <p:cNvSpPr/>
          <p:nvPr/>
        </p:nvSpPr>
        <p:spPr>
          <a:xfrm>
            <a:off x="1149405" y="2655888"/>
            <a:ext cx="6646371" cy="52322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l-GR" sz="2800" dirty="0">
                <a:latin typeface="+mn-lt"/>
              </a:rPr>
              <a:t>Π</a:t>
            </a:r>
            <a:r>
              <a:rPr lang="en-US" sz="2800" baseline="-25000" dirty="0" err="1">
                <a:latin typeface="+mn-lt"/>
              </a:rPr>
              <a:t>sname</a:t>
            </a:r>
            <a:r>
              <a:rPr lang="en-US" sz="2800" dirty="0">
                <a:latin typeface="+mn-lt"/>
              </a:rPr>
              <a:t>(</a:t>
            </a:r>
            <a:r>
              <a:rPr lang="ru-RU" sz="2800" dirty="0">
                <a:latin typeface="+mn-lt"/>
              </a:rPr>
              <a:t>б</a:t>
            </a:r>
            <a:r>
              <a:rPr lang="en-US" sz="2800" baseline="-25000" dirty="0">
                <a:latin typeface="+mn-lt"/>
              </a:rPr>
              <a:t>bid=100^rating&gt;5</a:t>
            </a:r>
            <a:r>
              <a:rPr lang="en-US" sz="2800" dirty="0">
                <a:latin typeface="+mn-lt"/>
              </a:rPr>
              <a:t>(Reserve</a:t>
            </a:r>
            <a:r>
              <a:rPr lang="ru-RU" sz="2800" dirty="0">
                <a:latin typeface="+mn-lt"/>
              </a:rPr>
              <a:t> </a:t>
            </a:r>
            <a:r>
              <a:rPr lang="en-US" sz="2800" dirty="0">
                <a:latin typeface="+mn-lt"/>
              </a:rPr>
              <a:t>⋈</a:t>
            </a:r>
            <a:r>
              <a:rPr lang="en-US" sz="2800" baseline="-25000" dirty="0" err="1">
                <a:latin typeface="+mn-lt"/>
              </a:rPr>
              <a:t>sid</a:t>
            </a:r>
            <a:r>
              <a:rPr lang="en-US" sz="2800" baseline="-25000" dirty="0">
                <a:latin typeface="+mn-lt"/>
              </a:rPr>
              <a:t>=</a:t>
            </a:r>
            <a:r>
              <a:rPr lang="en-US" sz="2800" baseline="-25000" dirty="0" err="1">
                <a:latin typeface="+mn-lt"/>
              </a:rPr>
              <a:t>sid</a:t>
            </a:r>
            <a:r>
              <a:rPr lang="en-US" sz="2800" dirty="0">
                <a:latin typeface="+mn-lt"/>
              </a:rPr>
              <a:t> Sailors)</a:t>
            </a:r>
          </a:p>
        </p:txBody>
      </p:sp>
    </p:spTree>
    <p:extLst>
      <p:ext uri="{BB962C8B-B14F-4D97-AF65-F5344CB8AC3E}">
        <p14:creationId xmlns:p14="http://schemas.microsoft.com/office/powerpoint/2010/main" val="2380065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32" name="Freeform 28"/>
          <p:cNvSpPr>
            <a:spLocks/>
          </p:cNvSpPr>
          <p:nvPr/>
        </p:nvSpPr>
        <p:spPr bwMode="auto">
          <a:xfrm>
            <a:off x="493100" y="4114935"/>
            <a:ext cx="115888" cy="158750"/>
          </a:xfrm>
          <a:custGeom>
            <a:avLst/>
            <a:gdLst/>
            <a:ahLst/>
            <a:cxnLst>
              <a:cxn ang="0">
                <a:pos x="72" y="50"/>
              </a:cxn>
              <a:cxn ang="0">
                <a:pos x="62" y="15"/>
              </a:cxn>
              <a:cxn ang="0">
                <a:pos x="36" y="0"/>
              </a:cxn>
              <a:cxn ang="0">
                <a:pos x="11" y="15"/>
              </a:cxn>
              <a:cxn ang="0">
                <a:pos x="0" y="50"/>
              </a:cxn>
              <a:cxn ang="0">
                <a:pos x="11" y="84"/>
              </a:cxn>
              <a:cxn ang="0">
                <a:pos x="36" y="99"/>
              </a:cxn>
              <a:cxn ang="0">
                <a:pos x="62" y="84"/>
              </a:cxn>
              <a:cxn ang="0">
                <a:pos x="72" y="50"/>
              </a:cxn>
            </a:cxnLst>
            <a:rect l="0" t="0" r="r" b="b"/>
            <a:pathLst>
              <a:path w="73" h="100">
                <a:moveTo>
                  <a:pt x="72" y="50"/>
                </a:moveTo>
                <a:lnTo>
                  <a:pt x="62" y="15"/>
                </a:lnTo>
                <a:lnTo>
                  <a:pt x="36" y="0"/>
                </a:lnTo>
                <a:lnTo>
                  <a:pt x="11" y="15"/>
                </a:lnTo>
                <a:lnTo>
                  <a:pt x="0" y="50"/>
                </a:lnTo>
                <a:lnTo>
                  <a:pt x="11" y="84"/>
                </a:lnTo>
                <a:lnTo>
                  <a:pt x="36" y="99"/>
                </a:lnTo>
                <a:lnTo>
                  <a:pt x="62" y="84"/>
                </a:lnTo>
                <a:lnTo>
                  <a:pt x="72" y="5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56733" name="Freeform 29"/>
          <p:cNvSpPr>
            <a:spLocks/>
          </p:cNvSpPr>
          <p:nvPr/>
        </p:nvSpPr>
        <p:spPr bwMode="auto">
          <a:xfrm>
            <a:off x="551837" y="4132398"/>
            <a:ext cx="103188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" y="0"/>
              </a:cxn>
              <a:cxn ang="0">
                <a:pos x="0" y="0"/>
              </a:cxn>
            </a:cxnLst>
            <a:rect l="0" t="0" r="r" b="b"/>
            <a:pathLst>
              <a:path w="65" h="1">
                <a:moveTo>
                  <a:pt x="0" y="0"/>
                </a:moveTo>
                <a:lnTo>
                  <a:pt x="64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56734" name="Freeform 30"/>
          <p:cNvSpPr>
            <a:spLocks/>
          </p:cNvSpPr>
          <p:nvPr/>
        </p:nvSpPr>
        <p:spPr bwMode="auto">
          <a:xfrm>
            <a:off x="1705996" y="2225675"/>
            <a:ext cx="1588" cy="1730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8"/>
              </a:cxn>
              <a:cxn ang="0">
                <a:pos x="0" y="0"/>
              </a:cxn>
            </a:cxnLst>
            <a:rect l="0" t="0" r="r" b="b"/>
            <a:pathLst>
              <a:path w="1" h="109">
                <a:moveTo>
                  <a:pt x="0" y="0"/>
                </a:moveTo>
                <a:lnTo>
                  <a:pt x="0" y="108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56735" name="Freeform 31"/>
          <p:cNvSpPr>
            <a:spLocks/>
          </p:cNvSpPr>
          <p:nvPr/>
        </p:nvSpPr>
        <p:spPr bwMode="auto">
          <a:xfrm>
            <a:off x="1793308" y="2225675"/>
            <a:ext cx="1588" cy="1730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8"/>
              </a:cxn>
              <a:cxn ang="0">
                <a:pos x="0" y="0"/>
              </a:cxn>
            </a:cxnLst>
            <a:rect l="0" t="0" r="r" b="b"/>
            <a:pathLst>
              <a:path w="1" h="109">
                <a:moveTo>
                  <a:pt x="0" y="0"/>
                </a:moveTo>
                <a:lnTo>
                  <a:pt x="0" y="108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56736" name="Freeform 32"/>
          <p:cNvSpPr>
            <a:spLocks/>
          </p:cNvSpPr>
          <p:nvPr/>
        </p:nvSpPr>
        <p:spPr bwMode="auto">
          <a:xfrm>
            <a:off x="1664721" y="2209800"/>
            <a:ext cx="174625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9" y="0"/>
              </a:cxn>
              <a:cxn ang="0">
                <a:pos x="0" y="0"/>
              </a:cxn>
            </a:cxnLst>
            <a:rect l="0" t="0" r="r" b="b"/>
            <a:pathLst>
              <a:path w="110" h="1">
                <a:moveTo>
                  <a:pt x="0" y="0"/>
                </a:moveTo>
                <a:lnTo>
                  <a:pt x="109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56741" name="Freeform 37"/>
          <p:cNvSpPr>
            <a:spLocks/>
          </p:cNvSpPr>
          <p:nvPr/>
        </p:nvSpPr>
        <p:spPr bwMode="auto">
          <a:xfrm>
            <a:off x="1020762" y="3729053"/>
            <a:ext cx="669925" cy="357188"/>
          </a:xfrm>
          <a:custGeom>
            <a:avLst/>
            <a:gdLst/>
            <a:ahLst/>
            <a:cxnLst>
              <a:cxn ang="0">
                <a:pos x="0" y="224"/>
              </a:cxn>
              <a:cxn ang="0">
                <a:pos x="421" y="0"/>
              </a:cxn>
              <a:cxn ang="0">
                <a:pos x="0" y="224"/>
              </a:cxn>
            </a:cxnLst>
            <a:rect l="0" t="0" r="r" b="b"/>
            <a:pathLst>
              <a:path w="422" h="225">
                <a:moveTo>
                  <a:pt x="0" y="224"/>
                </a:moveTo>
                <a:lnTo>
                  <a:pt x="421" y="0"/>
                </a:lnTo>
                <a:lnTo>
                  <a:pt x="0" y="22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56742" name="Freeform 38"/>
          <p:cNvSpPr>
            <a:spLocks/>
          </p:cNvSpPr>
          <p:nvPr/>
        </p:nvSpPr>
        <p:spPr bwMode="auto">
          <a:xfrm>
            <a:off x="1936750" y="3729053"/>
            <a:ext cx="684213" cy="357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30" y="224"/>
              </a:cxn>
              <a:cxn ang="0">
                <a:pos x="0" y="0"/>
              </a:cxn>
            </a:cxnLst>
            <a:rect l="0" t="0" r="r" b="b"/>
            <a:pathLst>
              <a:path w="431" h="225">
                <a:moveTo>
                  <a:pt x="0" y="0"/>
                </a:moveTo>
                <a:lnTo>
                  <a:pt x="430" y="224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56743" name="Freeform 39"/>
          <p:cNvSpPr>
            <a:spLocks/>
          </p:cNvSpPr>
          <p:nvPr/>
        </p:nvSpPr>
        <p:spPr bwMode="auto">
          <a:xfrm>
            <a:off x="2646237" y="4366929"/>
            <a:ext cx="1588" cy="5603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52"/>
              </a:cxn>
              <a:cxn ang="0">
                <a:pos x="0" y="0"/>
              </a:cxn>
            </a:cxnLst>
            <a:rect l="0" t="0" r="r" b="b"/>
            <a:pathLst>
              <a:path w="1" h="353">
                <a:moveTo>
                  <a:pt x="0" y="0"/>
                </a:moveTo>
                <a:lnTo>
                  <a:pt x="0" y="352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56744" name="Freeform 40"/>
          <p:cNvSpPr>
            <a:spLocks/>
          </p:cNvSpPr>
          <p:nvPr/>
        </p:nvSpPr>
        <p:spPr bwMode="auto">
          <a:xfrm>
            <a:off x="1792287" y="2629693"/>
            <a:ext cx="1588" cy="5127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2"/>
              </a:cxn>
              <a:cxn ang="0">
                <a:pos x="0" y="0"/>
              </a:cxn>
            </a:cxnLst>
            <a:rect l="0" t="0" r="r" b="b"/>
            <a:pathLst>
              <a:path w="1" h="323">
                <a:moveTo>
                  <a:pt x="0" y="0"/>
                </a:moveTo>
                <a:lnTo>
                  <a:pt x="0" y="322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56747" name="Rectangle 43"/>
          <p:cNvSpPr>
            <a:spLocks noChangeArrowheads="1"/>
          </p:cNvSpPr>
          <p:nvPr/>
        </p:nvSpPr>
        <p:spPr bwMode="auto">
          <a:xfrm>
            <a:off x="399043" y="4986337"/>
            <a:ext cx="11414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700" b="1" dirty="0">
                <a:solidFill>
                  <a:srgbClr val="000000"/>
                </a:solidFill>
                <a:latin typeface="Arial" pitchFamily="34" charset="0"/>
              </a:rPr>
              <a:t>Reserves</a:t>
            </a:r>
          </a:p>
        </p:txBody>
      </p:sp>
      <p:sp>
        <p:nvSpPr>
          <p:cNvPr id="456748" name="Rectangle 44"/>
          <p:cNvSpPr>
            <a:spLocks noChangeArrowheads="1"/>
          </p:cNvSpPr>
          <p:nvPr/>
        </p:nvSpPr>
        <p:spPr bwMode="auto">
          <a:xfrm>
            <a:off x="2263484" y="4986337"/>
            <a:ext cx="9017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700" b="1">
                <a:solidFill>
                  <a:srgbClr val="000000"/>
                </a:solidFill>
                <a:latin typeface="Arial" pitchFamily="34" charset="0"/>
              </a:rPr>
              <a:t>Sailors</a:t>
            </a:r>
          </a:p>
        </p:txBody>
      </p:sp>
      <p:sp>
        <p:nvSpPr>
          <p:cNvPr id="456749" name="Rectangle 45"/>
          <p:cNvSpPr>
            <a:spLocks noChangeArrowheads="1"/>
          </p:cNvSpPr>
          <p:nvPr/>
        </p:nvSpPr>
        <p:spPr bwMode="auto">
          <a:xfrm>
            <a:off x="1438275" y="3429015"/>
            <a:ext cx="79851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</a:rPr>
              <a:t>sid=sid</a:t>
            </a:r>
          </a:p>
        </p:txBody>
      </p:sp>
      <p:sp>
        <p:nvSpPr>
          <p:cNvPr id="456750" name="Rectangle 46"/>
          <p:cNvSpPr>
            <a:spLocks noChangeArrowheads="1"/>
          </p:cNvSpPr>
          <p:nvPr/>
        </p:nvSpPr>
        <p:spPr bwMode="auto">
          <a:xfrm>
            <a:off x="501038" y="4193815"/>
            <a:ext cx="896938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</a:rPr>
              <a:t>bid=100 </a:t>
            </a:r>
          </a:p>
        </p:txBody>
      </p:sp>
      <p:sp>
        <p:nvSpPr>
          <p:cNvPr id="456751" name="Rectangle 47"/>
          <p:cNvSpPr>
            <a:spLocks noChangeArrowheads="1"/>
          </p:cNvSpPr>
          <p:nvPr/>
        </p:nvSpPr>
        <p:spPr bwMode="auto">
          <a:xfrm>
            <a:off x="2246403" y="4045233"/>
            <a:ext cx="97631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</a:rPr>
              <a:t>rating &gt; 5</a:t>
            </a:r>
          </a:p>
        </p:txBody>
      </p:sp>
      <p:sp>
        <p:nvSpPr>
          <p:cNvPr id="456752" name="Rectangle 48"/>
          <p:cNvSpPr>
            <a:spLocks noChangeArrowheads="1"/>
          </p:cNvSpPr>
          <p:nvPr/>
        </p:nvSpPr>
        <p:spPr bwMode="auto">
          <a:xfrm>
            <a:off x="1770062" y="2239169"/>
            <a:ext cx="744538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</a:rPr>
              <a:t>sname</a:t>
            </a:r>
          </a:p>
        </p:txBody>
      </p:sp>
      <p:sp>
        <p:nvSpPr>
          <p:cNvPr id="456753" name="Rectangle 49"/>
          <p:cNvSpPr>
            <a:spLocks noChangeArrowheads="1"/>
          </p:cNvSpPr>
          <p:nvPr/>
        </p:nvSpPr>
        <p:spPr bwMode="auto">
          <a:xfrm>
            <a:off x="2179637" y="3114690"/>
            <a:ext cx="25193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700" b="1" dirty="0">
                <a:solidFill>
                  <a:srgbClr val="000000"/>
                </a:solidFill>
                <a:latin typeface="Arial" pitchFamily="34" charset="0"/>
              </a:rPr>
              <a:t>(Simple Nested Loops)</a:t>
            </a:r>
          </a:p>
        </p:txBody>
      </p:sp>
      <p:sp>
        <p:nvSpPr>
          <p:cNvPr id="456754" name="Rectangle 50"/>
          <p:cNvSpPr>
            <a:spLocks noChangeArrowheads="1"/>
          </p:cNvSpPr>
          <p:nvPr/>
        </p:nvSpPr>
        <p:spPr bwMode="auto">
          <a:xfrm>
            <a:off x="2734559" y="4491052"/>
            <a:ext cx="1344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700" b="1" dirty="0">
                <a:solidFill>
                  <a:srgbClr val="000000"/>
                </a:solidFill>
                <a:latin typeface="Arial" pitchFamily="34" charset="0"/>
              </a:rPr>
              <a:t>(On-the-fly)</a:t>
            </a:r>
          </a:p>
        </p:txBody>
      </p:sp>
      <p:sp>
        <p:nvSpPr>
          <p:cNvPr id="456755" name="Rectangle 51"/>
          <p:cNvSpPr>
            <a:spLocks noChangeArrowheads="1"/>
          </p:cNvSpPr>
          <p:nvPr/>
        </p:nvSpPr>
        <p:spPr bwMode="auto">
          <a:xfrm>
            <a:off x="1905000" y="2590800"/>
            <a:ext cx="1344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700" b="1" dirty="0">
                <a:solidFill>
                  <a:srgbClr val="000000"/>
                </a:solidFill>
                <a:latin typeface="Arial" pitchFamily="34" charset="0"/>
              </a:rPr>
              <a:t>(On-the-fly)</a:t>
            </a:r>
          </a:p>
        </p:txBody>
      </p:sp>
      <p:sp>
        <p:nvSpPr>
          <p:cNvPr id="456757" name="Rectangle 53"/>
          <p:cNvSpPr>
            <a:spLocks noChangeArrowheads="1"/>
          </p:cNvSpPr>
          <p:nvPr/>
        </p:nvSpPr>
        <p:spPr bwMode="auto">
          <a:xfrm>
            <a:off x="457200" y="2112963"/>
            <a:ext cx="1099661" cy="45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Book Antiqua" pitchFamily="18" charset="0"/>
              </a:rPr>
              <a:t>Plan 3:</a:t>
            </a:r>
          </a:p>
        </p:txBody>
      </p:sp>
      <p:sp>
        <p:nvSpPr>
          <p:cNvPr id="56" name="Text Box 4">
            <a:extLst>
              <a:ext uri="{FF2B5EF4-FFF2-40B4-BE49-F238E27FC236}">
                <a16:creationId xmlns:a16="http://schemas.microsoft.com/office/drawing/2014/main" id="{D860DBA1-9208-0045-9167-EBE8BED1F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" y="170993"/>
            <a:ext cx="84613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  <a:cs typeface="Consolas" panose="020B0609020204030204" pitchFamily="49" charset="0"/>
              </a:rPr>
              <a:t>There are usually many plans. Which one is the best? Optimization issue!  </a:t>
            </a:r>
          </a:p>
        </p:txBody>
      </p:sp>
      <p:sp>
        <p:nvSpPr>
          <p:cNvPr id="58" name="Freeform 28">
            <a:extLst>
              <a:ext uri="{FF2B5EF4-FFF2-40B4-BE49-F238E27FC236}">
                <a16:creationId xmlns:a16="http://schemas.microsoft.com/office/drawing/2014/main" id="{46511872-EF6F-8647-8005-31F8241FD8D0}"/>
              </a:ext>
            </a:extLst>
          </p:cNvPr>
          <p:cNvSpPr>
            <a:spLocks/>
          </p:cNvSpPr>
          <p:nvPr/>
        </p:nvSpPr>
        <p:spPr bwMode="auto">
          <a:xfrm>
            <a:off x="5123657" y="2905125"/>
            <a:ext cx="115888" cy="158750"/>
          </a:xfrm>
          <a:custGeom>
            <a:avLst/>
            <a:gdLst/>
            <a:ahLst/>
            <a:cxnLst>
              <a:cxn ang="0">
                <a:pos x="72" y="50"/>
              </a:cxn>
              <a:cxn ang="0">
                <a:pos x="62" y="15"/>
              </a:cxn>
              <a:cxn ang="0">
                <a:pos x="36" y="0"/>
              </a:cxn>
              <a:cxn ang="0">
                <a:pos x="11" y="15"/>
              </a:cxn>
              <a:cxn ang="0">
                <a:pos x="0" y="50"/>
              </a:cxn>
              <a:cxn ang="0">
                <a:pos x="11" y="84"/>
              </a:cxn>
              <a:cxn ang="0">
                <a:pos x="36" y="99"/>
              </a:cxn>
              <a:cxn ang="0">
                <a:pos x="62" y="84"/>
              </a:cxn>
              <a:cxn ang="0">
                <a:pos x="72" y="50"/>
              </a:cxn>
            </a:cxnLst>
            <a:rect l="0" t="0" r="r" b="b"/>
            <a:pathLst>
              <a:path w="73" h="100">
                <a:moveTo>
                  <a:pt x="72" y="50"/>
                </a:moveTo>
                <a:lnTo>
                  <a:pt x="62" y="15"/>
                </a:lnTo>
                <a:lnTo>
                  <a:pt x="36" y="0"/>
                </a:lnTo>
                <a:lnTo>
                  <a:pt x="11" y="15"/>
                </a:lnTo>
                <a:lnTo>
                  <a:pt x="0" y="50"/>
                </a:lnTo>
                <a:lnTo>
                  <a:pt x="11" y="84"/>
                </a:lnTo>
                <a:lnTo>
                  <a:pt x="36" y="99"/>
                </a:lnTo>
                <a:lnTo>
                  <a:pt x="62" y="84"/>
                </a:lnTo>
                <a:lnTo>
                  <a:pt x="72" y="5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id="{AA3B1A1F-7943-9148-9DBD-69E0A6EC2DCB}"/>
              </a:ext>
            </a:extLst>
          </p:cNvPr>
          <p:cNvSpPr>
            <a:spLocks/>
          </p:cNvSpPr>
          <p:nvPr/>
        </p:nvSpPr>
        <p:spPr bwMode="auto">
          <a:xfrm>
            <a:off x="5182395" y="2922588"/>
            <a:ext cx="103188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" y="0"/>
              </a:cxn>
              <a:cxn ang="0">
                <a:pos x="0" y="0"/>
              </a:cxn>
            </a:cxnLst>
            <a:rect l="0" t="0" r="r" b="b"/>
            <a:pathLst>
              <a:path w="65" h="1">
                <a:moveTo>
                  <a:pt x="0" y="0"/>
                </a:moveTo>
                <a:lnTo>
                  <a:pt x="64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" name="Freeform 30">
            <a:extLst>
              <a:ext uri="{FF2B5EF4-FFF2-40B4-BE49-F238E27FC236}">
                <a16:creationId xmlns:a16="http://schemas.microsoft.com/office/drawing/2014/main" id="{40CC69D7-D67E-7B42-B0AD-4014ECAE5B87}"/>
              </a:ext>
            </a:extLst>
          </p:cNvPr>
          <p:cNvSpPr>
            <a:spLocks/>
          </p:cNvSpPr>
          <p:nvPr/>
        </p:nvSpPr>
        <p:spPr bwMode="auto">
          <a:xfrm>
            <a:off x="5761832" y="1992313"/>
            <a:ext cx="1588" cy="1730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8"/>
              </a:cxn>
              <a:cxn ang="0">
                <a:pos x="0" y="0"/>
              </a:cxn>
            </a:cxnLst>
            <a:rect l="0" t="0" r="r" b="b"/>
            <a:pathLst>
              <a:path w="1" h="109">
                <a:moveTo>
                  <a:pt x="0" y="0"/>
                </a:moveTo>
                <a:lnTo>
                  <a:pt x="0" y="108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" name="Freeform 31">
            <a:extLst>
              <a:ext uri="{FF2B5EF4-FFF2-40B4-BE49-F238E27FC236}">
                <a16:creationId xmlns:a16="http://schemas.microsoft.com/office/drawing/2014/main" id="{68608EB1-BD2E-D44F-966A-09CFA6D92EB5}"/>
              </a:ext>
            </a:extLst>
          </p:cNvPr>
          <p:cNvSpPr>
            <a:spLocks/>
          </p:cNvSpPr>
          <p:nvPr/>
        </p:nvSpPr>
        <p:spPr bwMode="auto">
          <a:xfrm>
            <a:off x="5849145" y="1992313"/>
            <a:ext cx="1588" cy="1730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8"/>
              </a:cxn>
              <a:cxn ang="0">
                <a:pos x="0" y="0"/>
              </a:cxn>
            </a:cxnLst>
            <a:rect l="0" t="0" r="r" b="b"/>
            <a:pathLst>
              <a:path w="1" h="109">
                <a:moveTo>
                  <a:pt x="0" y="0"/>
                </a:moveTo>
                <a:lnTo>
                  <a:pt x="0" y="108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" name="Freeform 32">
            <a:extLst>
              <a:ext uri="{FF2B5EF4-FFF2-40B4-BE49-F238E27FC236}">
                <a16:creationId xmlns:a16="http://schemas.microsoft.com/office/drawing/2014/main" id="{096E090E-301A-2D40-8C0C-E88D7A1DE85C}"/>
              </a:ext>
            </a:extLst>
          </p:cNvPr>
          <p:cNvSpPr>
            <a:spLocks/>
          </p:cNvSpPr>
          <p:nvPr/>
        </p:nvSpPr>
        <p:spPr bwMode="auto">
          <a:xfrm>
            <a:off x="5720557" y="1976438"/>
            <a:ext cx="174625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9" y="0"/>
              </a:cxn>
              <a:cxn ang="0">
                <a:pos x="0" y="0"/>
              </a:cxn>
            </a:cxnLst>
            <a:rect l="0" t="0" r="r" b="b"/>
            <a:pathLst>
              <a:path w="110" h="1">
                <a:moveTo>
                  <a:pt x="0" y="0"/>
                </a:moveTo>
                <a:lnTo>
                  <a:pt x="109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" name="Freeform 33">
            <a:extLst>
              <a:ext uri="{FF2B5EF4-FFF2-40B4-BE49-F238E27FC236}">
                <a16:creationId xmlns:a16="http://schemas.microsoft.com/office/drawing/2014/main" id="{10DBAE4F-A399-1F40-A070-A287C30FCC92}"/>
              </a:ext>
            </a:extLst>
          </p:cNvPr>
          <p:cNvSpPr>
            <a:spLocks/>
          </p:cNvSpPr>
          <p:nvPr/>
        </p:nvSpPr>
        <p:spPr bwMode="auto">
          <a:xfrm>
            <a:off x="5879307" y="3989388"/>
            <a:ext cx="1588" cy="123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7"/>
              </a:cxn>
              <a:cxn ang="0">
                <a:pos x="0" y="0"/>
              </a:cxn>
            </a:cxnLst>
            <a:rect l="0" t="0" r="r" b="b"/>
            <a:pathLst>
              <a:path w="1" h="78">
                <a:moveTo>
                  <a:pt x="0" y="0"/>
                </a:moveTo>
                <a:lnTo>
                  <a:pt x="0" y="77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4" name="Freeform 34">
            <a:extLst>
              <a:ext uri="{FF2B5EF4-FFF2-40B4-BE49-F238E27FC236}">
                <a16:creationId xmlns:a16="http://schemas.microsoft.com/office/drawing/2014/main" id="{D2BF92FE-226C-7D42-BEA1-2DA7F8C98CD4}"/>
              </a:ext>
            </a:extLst>
          </p:cNvPr>
          <p:cNvSpPr>
            <a:spLocks/>
          </p:cNvSpPr>
          <p:nvPr/>
        </p:nvSpPr>
        <p:spPr bwMode="auto">
          <a:xfrm>
            <a:off x="6226970" y="3989388"/>
            <a:ext cx="1588" cy="123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7"/>
              </a:cxn>
              <a:cxn ang="0">
                <a:pos x="0" y="0"/>
              </a:cxn>
            </a:cxnLst>
            <a:rect l="0" t="0" r="r" b="b"/>
            <a:pathLst>
              <a:path w="1" h="78">
                <a:moveTo>
                  <a:pt x="0" y="0"/>
                </a:moveTo>
                <a:lnTo>
                  <a:pt x="0" y="77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5" name="Freeform 35">
            <a:extLst>
              <a:ext uri="{FF2B5EF4-FFF2-40B4-BE49-F238E27FC236}">
                <a16:creationId xmlns:a16="http://schemas.microsoft.com/office/drawing/2014/main" id="{06F407DD-C570-D842-8B25-C28E01444A97}"/>
              </a:ext>
            </a:extLst>
          </p:cNvPr>
          <p:cNvSpPr>
            <a:spLocks/>
          </p:cNvSpPr>
          <p:nvPr/>
        </p:nvSpPr>
        <p:spPr bwMode="auto">
          <a:xfrm>
            <a:off x="5879307" y="3989388"/>
            <a:ext cx="349250" cy="123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9" y="77"/>
              </a:cxn>
              <a:cxn ang="0">
                <a:pos x="0" y="0"/>
              </a:cxn>
            </a:cxnLst>
            <a:rect l="0" t="0" r="r" b="b"/>
            <a:pathLst>
              <a:path w="220" h="78">
                <a:moveTo>
                  <a:pt x="0" y="0"/>
                </a:moveTo>
                <a:lnTo>
                  <a:pt x="219" y="77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6" name="Freeform 36">
            <a:extLst>
              <a:ext uri="{FF2B5EF4-FFF2-40B4-BE49-F238E27FC236}">
                <a16:creationId xmlns:a16="http://schemas.microsoft.com/office/drawing/2014/main" id="{813D7B59-A822-AC41-A6DB-02E9BBAE2AD0}"/>
              </a:ext>
            </a:extLst>
          </p:cNvPr>
          <p:cNvSpPr>
            <a:spLocks/>
          </p:cNvSpPr>
          <p:nvPr/>
        </p:nvSpPr>
        <p:spPr bwMode="auto">
          <a:xfrm>
            <a:off x="5879307" y="3989388"/>
            <a:ext cx="349250" cy="123825"/>
          </a:xfrm>
          <a:custGeom>
            <a:avLst/>
            <a:gdLst/>
            <a:ahLst/>
            <a:cxnLst>
              <a:cxn ang="0">
                <a:pos x="0" y="77"/>
              </a:cxn>
              <a:cxn ang="0">
                <a:pos x="219" y="0"/>
              </a:cxn>
              <a:cxn ang="0">
                <a:pos x="0" y="77"/>
              </a:cxn>
            </a:cxnLst>
            <a:rect l="0" t="0" r="r" b="b"/>
            <a:pathLst>
              <a:path w="220" h="78">
                <a:moveTo>
                  <a:pt x="0" y="77"/>
                </a:moveTo>
                <a:lnTo>
                  <a:pt x="219" y="0"/>
                </a:lnTo>
                <a:lnTo>
                  <a:pt x="0" y="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id="{01B0B67C-0A19-FB48-92F0-3DB8E771E3CC}"/>
              </a:ext>
            </a:extLst>
          </p:cNvPr>
          <p:cNvSpPr>
            <a:spLocks/>
          </p:cNvSpPr>
          <p:nvPr/>
        </p:nvSpPr>
        <p:spPr bwMode="auto">
          <a:xfrm>
            <a:off x="5283995" y="4500563"/>
            <a:ext cx="669925" cy="357188"/>
          </a:xfrm>
          <a:custGeom>
            <a:avLst/>
            <a:gdLst/>
            <a:ahLst/>
            <a:cxnLst>
              <a:cxn ang="0">
                <a:pos x="0" y="224"/>
              </a:cxn>
              <a:cxn ang="0">
                <a:pos x="421" y="0"/>
              </a:cxn>
              <a:cxn ang="0">
                <a:pos x="0" y="224"/>
              </a:cxn>
            </a:cxnLst>
            <a:rect l="0" t="0" r="r" b="b"/>
            <a:pathLst>
              <a:path w="422" h="225">
                <a:moveTo>
                  <a:pt x="0" y="224"/>
                </a:moveTo>
                <a:lnTo>
                  <a:pt x="421" y="0"/>
                </a:lnTo>
                <a:lnTo>
                  <a:pt x="0" y="22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" name="Freeform 38">
            <a:extLst>
              <a:ext uri="{FF2B5EF4-FFF2-40B4-BE49-F238E27FC236}">
                <a16:creationId xmlns:a16="http://schemas.microsoft.com/office/drawing/2014/main" id="{6F0146E0-3369-8F44-9435-AE1030AA3B67}"/>
              </a:ext>
            </a:extLst>
          </p:cNvPr>
          <p:cNvSpPr>
            <a:spLocks/>
          </p:cNvSpPr>
          <p:nvPr/>
        </p:nvSpPr>
        <p:spPr bwMode="auto">
          <a:xfrm>
            <a:off x="6199982" y="4500563"/>
            <a:ext cx="684213" cy="357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30" y="224"/>
              </a:cxn>
              <a:cxn ang="0">
                <a:pos x="0" y="0"/>
              </a:cxn>
            </a:cxnLst>
            <a:rect l="0" t="0" r="r" b="b"/>
            <a:pathLst>
              <a:path w="431" h="225">
                <a:moveTo>
                  <a:pt x="0" y="0"/>
                </a:moveTo>
                <a:lnTo>
                  <a:pt x="430" y="224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9" name="Freeform 39">
            <a:extLst>
              <a:ext uri="{FF2B5EF4-FFF2-40B4-BE49-F238E27FC236}">
                <a16:creationId xmlns:a16="http://schemas.microsoft.com/office/drawing/2014/main" id="{ABF84301-D73B-C847-A66D-A20DFF0B8907}"/>
              </a:ext>
            </a:extLst>
          </p:cNvPr>
          <p:cNvSpPr>
            <a:spLocks/>
          </p:cNvSpPr>
          <p:nvPr/>
        </p:nvSpPr>
        <p:spPr bwMode="auto">
          <a:xfrm>
            <a:off x="6055520" y="3276600"/>
            <a:ext cx="1588" cy="5603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52"/>
              </a:cxn>
              <a:cxn ang="0">
                <a:pos x="0" y="0"/>
              </a:cxn>
            </a:cxnLst>
            <a:rect l="0" t="0" r="r" b="b"/>
            <a:pathLst>
              <a:path w="1" h="353">
                <a:moveTo>
                  <a:pt x="0" y="0"/>
                </a:moveTo>
                <a:lnTo>
                  <a:pt x="0" y="352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0" name="Freeform 40">
            <a:extLst>
              <a:ext uri="{FF2B5EF4-FFF2-40B4-BE49-F238E27FC236}">
                <a16:creationId xmlns:a16="http://schemas.microsoft.com/office/drawing/2014/main" id="{3B236E73-2243-DE4D-8220-148F0821EFD5}"/>
              </a:ext>
            </a:extLst>
          </p:cNvPr>
          <p:cNvSpPr>
            <a:spLocks/>
          </p:cNvSpPr>
          <p:nvPr/>
        </p:nvSpPr>
        <p:spPr bwMode="auto">
          <a:xfrm>
            <a:off x="6055520" y="2349500"/>
            <a:ext cx="1588" cy="5127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2"/>
              </a:cxn>
              <a:cxn ang="0">
                <a:pos x="0" y="0"/>
              </a:cxn>
            </a:cxnLst>
            <a:rect l="0" t="0" r="r" b="b"/>
            <a:pathLst>
              <a:path w="1" h="323">
                <a:moveTo>
                  <a:pt x="0" y="0"/>
                </a:moveTo>
                <a:lnTo>
                  <a:pt x="0" y="322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" name="Freeform 41">
            <a:extLst>
              <a:ext uri="{FF2B5EF4-FFF2-40B4-BE49-F238E27FC236}">
                <a16:creationId xmlns:a16="http://schemas.microsoft.com/office/drawing/2014/main" id="{67E4CDA9-735B-324B-BB4A-142795BF203C}"/>
              </a:ext>
            </a:extLst>
          </p:cNvPr>
          <p:cNvSpPr>
            <a:spLocks/>
          </p:cNvSpPr>
          <p:nvPr/>
        </p:nvSpPr>
        <p:spPr bwMode="auto">
          <a:xfrm>
            <a:off x="6011070" y="2989263"/>
            <a:ext cx="87313" cy="158750"/>
          </a:xfrm>
          <a:custGeom>
            <a:avLst/>
            <a:gdLst/>
            <a:ahLst/>
            <a:cxnLst>
              <a:cxn ang="0">
                <a:pos x="0" y="99"/>
              </a:cxn>
              <a:cxn ang="0">
                <a:pos x="54" y="0"/>
              </a:cxn>
              <a:cxn ang="0">
                <a:pos x="0" y="99"/>
              </a:cxn>
            </a:cxnLst>
            <a:rect l="0" t="0" r="r" b="b"/>
            <a:pathLst>
              <a:path w="55" h="100">
                <a:moveTo>
                  <a:pt x="0" y="99"/>
                </a:moveTo>
                <a:lnTo>
                  <a:pt x="54" y="0"/>
                </a:lnTo>
                <a:lnTo>
                  <a:pt x="0" y="99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2" name="Freeform 42">
            <a:extLst>
              <a:ext uri="{FF2B5EF4-FFF2-40B4-BE49-F238E27FC236}">
                <a16:creationId xmlns:a16="http://schemas.microsoft.com/office/drawing/2014/main" id="{31869A35-0823-764D-9208-DBD8F5B84014}"/>
              </a:ext>
            </a:extLst>
          </p:cNvPr>
          <p:cNvSpPr>
            <a:spLocks/>
          </p:cNvSpPr>
          <p:nvPr/>
        </p:nvSpPr>
        <p:spPr bwMode="auto">
          <a:xfrm>
            <a:off x="6096795" y="3001963"/>
            <a:ext cx="76200" cy="1460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7" y="91"/>
              </a:cxn>
              <a:cxn ang="0">
                <a:pos x="0" y="0"/>
              </a:cxn>
            </a:cxnLst>
            <a:rect l="0" t="0" r="r" b="b"/>
            <a:pathLst>
              <a:path w="48" h="92">
                <a:moveTo>
                  <a:pt x="0" y="0"/>
                </a:moveTo>
                <a:lnTo>
                  <a:pt x="47" y="91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3" name="Rectangle 43">
            <a:extLst>
              <a:ext uri="{FF2B5EF4-FFF2-40B4-BE49-F238E27FC236}">
                <a16:creationId xmlns:a16="http://schemas.microsoft.com/office/drawing/2014/main" id="{8FF0D2C1-A5D5-1D46-B203-391A62CC1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2870" y="4875213"/>
            <a:ext cx="11414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700" b="1" dirty="0">
                <a:solidFill>
                  <a:srgbClr val="000000"/>
                </a:solidFill>
                <a:latin typeface="Arial" pitchFamily="34" charset="0"/>
              </a:rPr>
              <a:t>Reserves</a:t>
            </a:r>
          </a:p>
        </p:txBody>
      </p:sp>
      <p:sp>
        <p:nvSpPr>
          <p:cNvPr id="74" name="Rectangle 44">
            <a:extLst>
              <a:ext uri="{FF2B5EF4-FFF2-40B4-BE49-F238E27FC236}">
                <a16:creationId xmlns:a16="http://schemas.microsoft.com/office/drawing/2014/main" id="{4B30753E-8897-054F-8359-36097DE39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132" y="4887913"/>
            <a:ext cx="9017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700" b="1" dirty="0">
                <a:solidFill>
                  <a:srgbClr val="000000"/>
                </a:solidFill>
                <a:latin typeface="Arial" pitchFamily="34" charset="0"/>
              </a:rPr>
              <a:t>Sailors</a:t>
            </a:r>
          </a:p>
        </p:txBody>
      </p:sp>
      <p:sp>
        <p:nvSpPr>
          <p:cNvPr id="75" name="Rectangle 45">
            <a:extLst>
              <a:ext uri="{FF2B5EF4-FFF2-40B4-BE49-F238E27FC236}">
                <a16:creationId xmlns:a16="http://schemas.microsoft.com/office/drawing/2014/main" id="{8E737F64-6C25-E545-9567-225AC6FA4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1507" y="4200525"/>
            <a:ext cx="79851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</a:rPr>
              <a:t>sid=sid</a:t>
            </a:r>
          </a:p>
        </p:txBody>
      </p:sp>
      <p:sp>
        <p:nvSpPr>
          <p:cNvPr id="76" name="Rectangle 46">
            <a:extLst>
              <a:ext uri="{FF2B5EF4-FFF2-40B4-BE49-F238E27FC236}">
                <a16:creationId xmlns:a16="http://schemas.microsoft.com/office/drawing/2014/main" id="{92D3316F-230F-C34A-AA16-785BAE58C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082" y="2976563"/>
            <a:ext cx="896938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</a:rPr>
              <a:t>bid=100 </a:t>
            </a:r>
          </a:p>
        </p:txBody>
      </p:sp>
      <p:sp>
        <p:nvSpPr>
          <p:cNvPr id="77" name="Rectangle 47">
            <a:extLst>
              <a:ext uri="{FF2B5EF4-FFF2-40B4-BE49-F238E27FC236}">
                <a16:creationId xmlns:a16="http://schemas.microsoft.com/office/drawing/2014/main" id="{1E748B42-8061-B94F-B566-565674D32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0932" y="2943225"/>
            <a:ext cx="97631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</a:rPr>
              <a:t>rating &gt; 5</a:t>
            </a:r>
          </a:p>
        </p:txBody>
      </p:sp>
      <p:sp>
        <p:nvSpPr>
          <p:cNvPr id="78" name="Rectangle 48">
            <a:extLst>
              <a:ext uri="{FF2B5EF4-FFF2-40B4-BE49-F238E27FC236}">
                <a16:creationId xmlns:a16="http://schemas.microsoft.com/office/drawing/2014/main" id="{A5BFA13B-5ED5-474B-8713-5CF9E634F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7395" y="2062163"/>
            <a:ext cx="744538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 dirty="0" err="1">
                <a:solidFill>
                  <a:srgbClr val="000000"/>
                </a:solidFill>
                <a:latin typeface="Arial" pitchFamily="34" charset="0"/>
              </a:rPr>
              <a:t>sname</a:t>
            </a:r>
            <a:endParaRPr lang="en-US" sz="14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9" name="Rectangle 49">
            <a:extLst>
              <a:ext uri="{FF2B5EF4-FFF2-40B4-BE49-F238E27FC236}">
                <a16:creationId xmlns:a16="http://schemas.microsoft.com/office/drawing/2014/main" id="{52AD07FC-FEA0-B54B-874D-991EB25F3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2870" y="3886200"/>
            <a:ext cx="25193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700" b="1" dirty="0">
                <a:solidFill>
                  <a:srgbClr val="000000"/>
                </a:solidFill>
                <a:latin typeface="Arial" pitchFamily="34" charset="0"/>
              </a:rPr>
              <a:t>(Simple Nested Loops)</a:t>
            </a:r>
          </a:p>
        </p:txBody>
      </p:sp>
      <p:sp>
        <p:nvSpPr>
          <p:cNvPr id="80" name="Rectangle 50">
            <a:extLst>
              <a:ext uri="{FF2B5EF4-FFF2-40B4-BE49-F238E27FC236}">
                <a16:creationId xmlns:a16="http://schemas.microsoft.com/office/drawing/2014/main" id="{6C095C8B-4F5D-3044-B510-4EE03E8E6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4557" y="2911475"/>
            <a:ext cx="1344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700" b="1">
                <a:solidFill>
                  <a:srgbClr val="000000"/>
                </a:solidFill>
                <a:latin typeface="Arial" pitchFamily="34" charset="0"/>
              </a:rPr>
              <a:t>(On-the-fly)</a:t>
            </a:r>
          </a:p>
        </p:txBody>
      </p:sp>
      <p:sp>
        <p:nvSpPr>
          <p:cNvPr id="81" name="Rectangle 51">
            <a:extLst>
              <a:ext uri="{FF2B5EF4-FFF2-40B4-BE49-F238E27FC236}">
                <a16:creationId xmlns:a16="http://schemas.microsoft.com/office/drawing/2014/main" id="{A62F8EC6-5D16-A645-A06D-EF2091399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2807" y="1905000"/>
            <a:ext cx="1344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700" b="1">
                <a:solidFill>
                  <a:srgbClr val="000000"/>
                </a:solidFill>
                <a:latin typeface="Arial" pitchFamily="34" charset="0"/>
              </a:rPr>
              <a:t>(On-the-fly)</a:t>
            </a:r>
          </a:p>
        </p:txBody>
      </p:sp>
      <p:sp>
        <p:nvSpPr>
          <p:cNvPr id="82" name="Rectangle 53">
            <a:extLst>
              <a:ext uri="{FF2B5EF4-FFF2-40B4-BE49-F238E27FC236}">
                <a16:creationId xmlns:a16="http://schemas.microsoft.com/office/drawing/2014/main" id="{767B950F-FC32-8348-92D1-95507DDE5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433" y="1992313"/>
            <a:ext cx="86042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Book Antiqua" pitchFamily="18" charset="0"/>
              </a:rPr>
              <a:t>Plan:</a:t>
            </a:r>
          </a:p>
        </p:txBody>
      </p:sp>
      <p:sp>
        <p:nvSpPr>
          <p:cNvPr id="83" name="Freeform 39">
            <a:extLst>
              <a:ext uri="{FF2B5EF4-FFF2-40B4-BE49-F238E27FC236}">
                <a16:creationId xmlns:a16="http://schemas.microsoft.com/office/drawing/2014/main" id="{47FD8C42-38A0-F944-BCFA-2057F768A3A8}"/>
              </a:ext>
            </a:extLst>
          </p:cNvPr>
          <p:cNvSpPr>
            <a:spLocks/>
          </p:cNvSpPr>
          <p:nvPr/>
        </p:nvSpPr>
        <p:spPr bwMode="auto">
          <a:xfrm>
            <a:off x="914400" y="4491052"/>
            <a:ext cx="1588" cy="5603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52"/>
              </a:cxn>
              <a:cxn ang="0">
                <a:pos x="0" y="0"/>
              </a:cxn>
            </a:cxnLst>
            <a:rect l="0" t="0" r="r" b="b"/>
            <a:pathLst>
              <a:path w="1" h="353">
                <a:moveTo>
                  <a:pt x="0" y="0"/>
                </a:moveTo>
                <a:lnTo>
                  <a:pt x="0" y="352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4" name="Rectangle 50">
            <a:extLst>
              <a:ext uri="{FF2B5EF4-FFF2-40B4-BE49-F238E27FC236}">
                <a16:creationId xmlns:a16="http://schemas.microsoft.com/office/drawing/2014/main" id="{A3D35645-E3E3-6643-83C9-51FD10930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4551377"/>
            <a:ext cx="1344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700" b="1" dirty="0">
                <a:solidFill>
                  <a:srgbClr val="000000"/>
                </a:solidFill>
                <a:latin typeface="Arial" pitchFamily="34" charset="0"/>
              </a:rPr>
              <a:t>(On-the-fly)</a:t>
            </a:r>
          </a:p>
        </p:txBody>
      </p:sp>
      <p:sp>
        <p:nvSpPr>
          <p:cNvPr id="85" name="Freeform 33">
            <a:extLst>
              <a:ext uri="{FF2B5EF4-FFF2-40B4-BE49-F238E27FC236}">
                <a16:creationId xmlns:a16="http://schemas.microsoft.com/office/drawing/2014/main" id="{1EF4CDF7-0230-EA41-A303-570B4DC34C6C}"/>
              </a:ext>
            </a:extLst>
          </p:cNvPr>
          <p:cNvSpPr>
            <a:spLocks/>
          </p:cNvSpPr>
          <p:nvPr/>
        </p:nvSpPr>
        <p:spPr bwMode="auto">
          <a:xfrm>
            <a:off x="1600200" y="3249628"/>
            <a:ext cx="1588" cy="123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7"/>
              </a:cxn>
              <a:cxn ang="0">
                <a:pos x="0" y="0"/>
              </a:cxn>
            </a:cxnLst>
            <a:rect l="0" t="0" r="r" b="b"/>
            <a:pathLst>
              <a:path w="1" h="78">
                <a:moveTo>
                  <a:pt x="0" y="0"/>
                </a:moveTo>
                <a:lnTo>
                  <a:pt x="0" y="77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6" name="Freeform 34">
            <a:extLst>
              <a:ext uri="{FF2B5EF4-FFF2-40B4-BE49-F238E27FC236}">
                <a16:creationId xmlns:a16="http://schemas.microsoft.com/office/drawing/2014/main" id="{14B606F3-0E63-5A4E-9325-DDE54999D75C}"/>
              </a:ext>
            </a:extLst>
          </p:cNvPr>
          <p:cNvSpPr>
            <a:spLocks/>
          </p:cNvSpPr>
          <p:nvPr/>
        </p:nvSpPr>
        <p:spPr bwMode="auto">
          <a:xfrm>
            <a:off x="1947863" y="3249628"/>
            <a:ext cx="1588" cy="123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7"/>
              </a:cxn>
              <a:cxn ang="0">
                <a:pos x="0" y="0"/>
              </a:cxn>
            </a:cxnLst>
            <a:rect l="0" t="0" r="r" b="b"/>
            <a:pathLst>
              <a:path w="1" h="78">
                <a:moveTo>
                  <a:pt x="0" y="0"/>
                </a:moveTo>
                <a:lnTo>
                  <a:pt x="0" y="77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" name="Freeform 35">
            <a:extLst>
              <a:ext uri="{FF2B5EF4-FFF2-40B4-BE49-F238E27FC236}">
                <a16:creationId xmlns:a16="http://schemas.microsoft.com/office/drawing/2014/main" id="{25CD04E7-CEAC-B54E-B110-673A802303C2}"/>
              </a:ext>
            </a:extLst>
          </p:cNvPr>
          <p:cNvSpPr>
            <a:spLocks/>
          </p:cNvSpPr>
          <p:nvPr/>
        </p:nvSpPr>
        <p:spPr bwMode="auto">
          <a:xfrm>
            <a:off x="1600200" y="3249628"/>
            <a:ext cx="349250" cy="123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9" y="77"/>
              </a:cxn>
              <a:cxn ang="0">
                <a:pos x="0" y="0"/>
              </a:cxn>
            </a:cxnLst>
            <a:rect l="0" t="0" r="r" b="b"/>
            <a:pathLst>
              <a:path w="220" h="78">
                <a:moveTo>
                  <a:pt x="0" y="0"/>
                </a:moveTo>
                <a:lnTo>
                  <a:pt x="219" y="77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8" name="Freeform 36">
            <a:extLst>
              <a:ext uri="{FF2B5EF4-FFF2-40B4-BE49-F238E27FC236}">
                <a16:creationId xmlns:a16="http://schemas.microsoft.com/office/drawing/2014/main" id="{C9CEAC61-301C-5F4B-9023-E775920A62DF}"/>
              </a:ext>
            </a:extLst>
          </p:cNvPr>
          <p:cNvSpPr>
            <a:spLocks/>
          </p:cNvSpPr>
          <p:nvPr/>
        </p:nvSpPr>
        <p:spPr bwMode="auto">
          <a:xfrm>
            <a:off x="1600200" y="3249628"/>
            <a:ext cx="349250" cy="123825"/>
          </a:xfrm>
          <a:custGeom>
            <a:avLst/>
            <a:gdLst/>
            <a:ahLst/>
            <a:cxnLst>
              <a:cxn ang="0">
                <a:pos x="0" y="77"/>
              </a:cxn>
              <a:cxn ang="0">
                <a:pos x="219" y="0"/>
              </a:cxn>
              <a:cxn ang="0">
                <a:pos x="0" y="77"/>
              </a:cxn>
            </a:cxnLst>
            <a:rect l="0" t="0" r="r" b="b"/>
            <a:pathLst>
              <a:path w="220" h="78">
                <a:moveTo>
                  <a:pt x="0" y="77"/>
                </a:moveTo>
                <a:lnTo>
                  <a:pt x="219" y="0"/>
                </a:lnTo>
                <a:lnTo>
                  <a:pt x="0" y="77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2687F2-9E72-6F49-B736-9D4F44735746}"/>
              </a:ext>
            </a:extLst>
          </p:cNvPr>
          <p:cNvSpPr txBox="1"/>
          <p:nvPr/>
        </p:nvSpPr>
        <p:spPr>
          <a:xfrm>
            <a:off x="1272824" y="6038993"/>
            <a:ext cx="6558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Which one is the best? Query optimization!!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E837CED-487F-7249-9003-BF981387AE21}"/>
              </a:ext>
            </a:extLst>
          </p:cNvPr>
          <p:cNvSpPr/>
          <p:nvPr/>
        </p:nvSpPr>
        <p:spPr>
          <a:xfrm>
            <a:off x="1238742" y="983230"/>
            <a:ext cx="6646371" cy="52322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l-GR" sz="2800" dirty="0">
                <a:latin typeface="+mn-lt"/>
              </a:rPr>
              <a:t>Π</a:t>
            </a:r>
            <a:r>
              <a:rPr lang="en-US" sz="2800" baseline="-25000" dirty="0" err="1">
                <a:latin typeface="+mn-lt"/>
              </a:rPr>
              <a:t>sname</a:t>
            </a:r>
            <a:r>
              <a:rPr lang="en-US" sz="2800" dirty="0">
                <a:latin typeface="+mn-lt"/>
              </a:rPr>
              <a:t>(</a:t>
            </a:r>
            <a:r>
              <a:rPr lang="ru-RU" sz="2800" dirty="0">
                <a:latin typeface="+mn-lt"/>
              </a:rPr>
              <a:t>б</a:t>
            </a:r>
            <a:r>
              <a:rPr lang="en-US" sz="2800" baseline="-25000" dirty="0">
                <a:latin typeface="+mn-lt"/>
              </a:rPr>
              <a:t>bid=100^rating&gt;5</a:t>
            </a:r>
            <a:r>
              <a:rPr lang="en-US" sz="2800" dirty="0">
                <a:latin typeface="+mn-lt"/>
              </a:rPr>
              <a:t>(Reserve</a:t>
            </a:r>
            <a:r>
              <a:rPr lang="ru-RU" sz="2800" dirty="0">
                <a:latin typeface="+mn-lt"/>
              </a:rPr>
              <a:t> </a:t>
            </a:r>
            <a:r>
              <a:rPr lang="en-US" sz="2800" dirty="0">
                <a:latin typeface="+mn-lt"/>
              </a:rPr>
              <a:t>⋈</a:t>
            </a:r>
            <a:r>
              <a:rPr lang="en-US" sz="2800" baseline="-25000" dirty="0" err="1">
                <a:latin typeface="+mn-lt"/>
              </a:rPr>
              <a:t>sid</a:t>
            </a:r>
            <a:r>
              <a:rPr lang="en-US" sz="2800" baseline="-25000" dirty="0">
                <a:latin typeface="+mn-lt"/>
              </a:rPr>
              <a:t>=</a:t>
            </a:r>
            <a:r>
              <a:rPr lang="en-US" sz="2800" baseline="-25000" dirty="0" err="1">
                <a:latin typeface="+mn-lt"/>
              </a:rPr>
              <a:t>sid</a:t>
            </a:r>
            <a:r>
              <a:rPr lang="en-US" sz="2800" dirty="0">
                <a:latin typeface="+mn-lt"/>
              </a:rPr>
              <a:t> Sailors)</a:t>
            </a:r>
          </a:p>
        </p:txBody>
      </p:sp>
    </p:spTree>
    <p:extLst>
      <p:ext uri="{BB962C8B-B14F-4D97-AF65-F5344CB8AC3E}">
        <p14:creationId xmlns:p14="http://schemas.microsoft.com/office/powerpoint/2010/main" val="2483881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947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9476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772400" cy="1143000"/>
          </a:xfrm>
          <a:noFill/>
          <a:ln/>
        </p:spPr>
        <p:txBody>
          <a:bodyPr lIns="90488" tIns="44450" rIns="90488" bIns="44450"/>
          <a:lstStyle/>
          <a:p>
            <a:r>
              <a:rPr lang="en-US" sz="3600" dirty="0">
                <a:latin typeface="Cambria" panose="02040503050406030204" pitchFamily="18" charset="0"/>
                <a:cs typeface="Comic Sans MS"/>
              </a:rPr>
              <a:t>Relational Algebra Equivalences</a:t>
            </a:r>
          </a:p>
        </p:txBody>
      </p:sp>
      <p:sp>
        <p:nvSpPr>
          <p:cNvPr id="48947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" y="1219200"/>
            <a:ext cx="8915400" cy="5257800"/>
          </a:xfrm>
          <a:noFill/>
          <a:ln/>
        </p:spPr>
        <p:txBody>
          <a:bodyPr lIns="90488" tIns="44450" rIns="90488" bIns="44450"/>
          <a:lstStyle/>
          <a:p>
            <a:r>
              <a:rPr lang="en-US" sz="2400" dirty="0">
                <a:latin typeface="Cambria" panose="02040503050406030204" pitchFamily="18" charset="0"/>
                <a:cs typeface="Comic Sans MS"/>
              </a:rPr>
              <a:t>Allow us to choose different join orders and to `push’ selections and projections ahead of joins</a:t>
            </a:r>
          </a:p>
          <a:p>
            <a:endParaRPr lang="en-US" sz="2400" dirty="0">
              <a:latin typeface="Cambria" panose="02040503050406030204" pitchFamily="18" charset="0"/>
              <a:cs typeface="Comic Sans MS"/>
            </a:endParaRPr>
          </a:p>
          <a:p>
            <a:r>
              <a:rPr lang="en-US" sz="2800" dirty="0">
                <a:solidFill>
                  <a:schemeClr val="accent2"/>
                </a:solidFill>
                <a:latin typeface="Cambria" panose="02040503050406030204" pitchFamily="18" charset="0"/>
                <a:cs typeface="Comic Sans MS"/>
              </a:rPr>
              <a:t>Selections</a:t>
            </a:r>
            <a:endParaRPr lang="en-US" sz="2800" dirty="0">
              <a:latin typeface="Cambria" panose="02040503050406030204" pitchFamily="18" charset="0"/>
              <a:cs typeface="Comic Sans MS"/>
            </a:endParaRPr>
          </a:p>
          <a:p>
            <a:pPr>
              <a:buFontTx/>
              <a:buNone/>
            </a:pPr>
            <a:endParaRPr lang="en-US" sz="2400" dirty="0">
              <a:latin typeface="Cambria" panose="02040503050406030204" pitchFamily="18" charset="0"/>
              <a:cs typeface="Comic Sans MS"/>
            </a:endParaRPr>
          </a:p>
        </p:txBody>
      </p:sp>
      <p:graphicFrame>
        <p:nvGraphicFramePr>
          <p:cNvPr id="489478" name="Object 6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2371773"/>
              </p:ext>
            </p:extLst>
          </p:nvPr>
        </p:nvGraphicFramePr>
        <p:xfrm>
          <a:off x="2286000" y="2362200"/>
          <a:ext cx="5562600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355" name="Equation" r:id="rId4" imgW="5562360" imgH="925200" progId="Equation.3">
                  <p:embed/>
                </p:oleObj>
              </mc:Choice>
              <mc:Fallback>
                <p:oleObj name="Equation" r:id="rId4" imgW="5562360" imgH="925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362200"/>
                        <a:ext cx="5562600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79" name="Object 7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4113515"/>
              </p:ext>
            </p:extLst>
          </p:nvPr>
        </p:nvGraphicFramePr>
        <p:xfrm>
          <a:off x="2286000" y="3048000"/>
          <a:ext cx="5308600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356" name="Equation" r:id="rId6" imgW="5308560" imgH="1223640" progId="Equation.3">
                  <p:embed/>
                </p:oleObj>
              </mc:Choice>
              <mc:Fallback>
                <p:oleObj name="Equation" r:id="rId6" imgW="5308560" imgH="1223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048000"/>
                        <a:ext cx="5308600" cy="1223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9480" name="Rectangle 8"/>
          <p:cNvSpPr>
            <a:spLocks noChangeArrowheads="1"/>
          </p:cNvSpPr>
          <p:nvPr/>
        </p:nvSpPr>
        <p:spPr bwMode="auto">
          <a:xfrm>
            <a:off x="6858000" y="3048000"/>
            <a:ext cx="1822450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800">
                <a:latin typeface="Book Antiqua" pitchFamily="18" charset="0"/>
              </a:rPr>
              <a:t>(</a:t>
            </a:r>
            <a:r>
              <a:rPr lang="en-US" sz="2800" i="1">
                <a:latin typeface="Book Antiqua" pitchFamily="18" charset="0"/>
              </a:rPr>
              <a:t>Commute</a:t>
            </a:r>
            <a:r>
              <a:rPr lang="en-US" sz="2800">
                <a:latin typeface="Book Antiqua" pitchFamily="18" charset="0"/>
              </a:rPr>
              <a:t>)</a:t>
            </a:r>
          </a:p>
        </p:txBody>
      </p:sp>
      <p:sp>
        <p:nvSpPr>
          <p:cNvPr id="489481" name="Rectangle 9"/>
          <p:cNvSpPr>
            <a:spLocks noChangeArrowheads="1"/>
          </p:cNvSpPr>
          <p:nvPr/>
        </p:nvSpPr>
        <p:spPr bwMode="auto">
          <a:xfrm>
            <a:off x="139700" y="3825875"/>
            <a:ext cx="2260235" cy="520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Arial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  <a:latin typeface="Book Antiqua" pitchFamily="18" charset="0"/>
              </a:rPr>
              <a:t>  Projections:</a:t>
            </a:r>
          </a:p>
        </p:txBody>
      </p:sp>
      <p:graphicFrame>
        <p:nvGraphicFramePr>
          <p:cNvPr id="489482" name="Object 10">
            <a:hlinkClick r:id="" action="ppaction://ole?verb=0"/>
          </p:cNvPr>
          <p:cNvGraphicFramePr>
            <a:graphicFrameLocks/>
          </p:cNvGraphicFramePr>
          <p:nvPr/>
        </p:nvGraphicFramePr>
        <p:xfrm>
          <a:off x="2509838" y="3717925"/>
          <a:ext cx="4864100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357" name="Equation" r:id="rId8" imgW="4863960" imgH="1052280" progId="Equation.3">
                  <p:embed/>
                </p:oleObj>
              </mc:Choice>
              <mc:Fallback>
                <p:oleObj name="Equation" r:id="rId8" imgW="4863960" imgH="10522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9838" y="3717925"/>
                        <a:ext cx="4864100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9483" name="Rectangle 11"/>
          <p:cNvSpPr>
            <a:spLocks noChangeArrowheads="1"/>
          </p:cNvSpPr>
          <p:nvPr/>
        </p:nvSpPr>
        <p:spPr bwMode="auto">
          <a:xfrm>
            <a:off x="7116763" y="3825875"/>
            <a:ext cx="1570037" cy="5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800" i="1" dirty="0">
                <a:latin typeface="Book Antiqua" pitchFamily="18" charset="0"/>
              </a:rPr>
              <a:t>(Cascade)</a:t>
            </a:r>
          </a:p>
        </p:txBody>
      </p:sp>
      <p:sp>
        <p:nvSpPr>
          <p:cNvPr id="489484" name="Rectangle 12"/>
          <p:cNvSpPr>
            <a:spLocks noChangeArrowheads="1"/>
          </p:cNvSpPr>
          <p:nvPr/>
        </p:nvSpPr>
        <p:spPr bwMode="auto">
          <a:xfrm>
            <a:off x="139700" y="4587875"/>
            <a:ext cx="1306224" cy="520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Arial" pitchFamily="34" charset="0"/>
              <a:buChar char="•"/>
            </a:pPr>
            <a:r>
              <a:rPr lang="en-US" sz="2800" i="1" dirty="0">
                <a:latin typeface="Book Antiqua" pitchFamily="18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Book Antiqua" pitchFamily="18" charset="0"/>
              </a:rPr>
              <a:t>Joins</a:t>
            </a:r>
            <a:r>
              <a:rPr lang="en-US" sz="2800" i="1" dirty="0">
                <a:solidFill>
                  <a:schemeClr val="accent2"/>
                </a:solidFill>
                <a:latin typeface="Book Antiqua" pitchFamily="18" charset="0"/>
              </a:rPr>
              <a:t>:</a:t>
            </a:r>
          </a:p>
        </p:txBody>
      </p:sp>
      <p:graphicFrame>
        <p:nvGraphicFramePr>
          <p:cNvPr id="489485" name="Object 13">
            <a:hlinkClick r:id="" action="ppaction://ole?verb=0"/>
          </p:cNvPr>
          <p:cNvGraphicFramePr>
            <a:graphicFrameLocks/>
          </p:cNvGraphicFramePr>
          <p:nvPr/>
        </p:nvGraphicFramePr>
        <p:xfrm>
          <a:off x="2073275" y="4746625"/>
          <a:ext cx="415925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358" name="Equation" r:id="rId10" imgW="415800" imgH="269640" progId="Equation.3">
                  <p:embed/>
                </p:oleObj>
              </mc:Choice>
              <mc:Fallback>
                <p:oleObj name="Equation" r:id="rId10" imgW="415800" imgH="269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3275" y="4746625"/>
                        <a:ext cx="415925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9486" name="Rectangle 14"/>
          <p:cNvSpPr>
            <a:spLocks noChangeArrowheads="1"/>
          </p:cNvSpPr>
          <p:nvPr/>
        </p:nvSpPr>
        <p:spPr bwMode="auto">
          <a:xfrm>
            <a:off x="1663700" y="4587875"/>
            <a:ext cx="4524375" cy="5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800" i="1">
                <a:latin typeface="Book Antiqua" pitchFamily="18" charset="0"/>
              </a:rPr>
              <a:t>R      (S     T)      (R     S)      T</a:t>
            </a:r>
            <a:r>
              <a:rPr lang="en-US" sz="2400">
                <a:latin typeface="Book Antiqua" pitchFamily="18" charset="0"/>
              </a:rPr>
              <a:t> </a:t>
            </a:r>
          </a:p>
        </p:txBody>
      </p:sp>
      <p:graphicFrame>
        <p:nvGraphicFramePr>
          <p:cNvPr id="489487" name="Object 15">
            <a:hlinkClick r:id="" action="ppaction://ole?verb=0"/>
          </p:cNvPr>
          <p:cNvGraphicFramePr>
            <a:graphicFrameLocks/>
          </p:cNvGraphicFramePr>
          <p:nvPr/>
        </p:nvGraphicFramePr>
        <p:xfrm>
          <a:off x="2911475" y="4746625"/>
          <a:ext cx="415925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359" name="Equation" r:id="rId12" imgW="415800" imgH="269640" progId="Equation.3">
                  <p:embed/>
                </p:oleObj>
              </mc:Choice>
              <mc:Fallback>
                <p:oleObj name="Equation" r:id="rId12" imgW="415800" imgH="269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1475" y="4746625"/>
                        <a:ext cx="415925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88" name="Object 16">
            <a:hlinkClick r:id="" action="ppaction://ole?verb=0"/>
          </p:cNvPr>
          <p:cNvGraphicFramePr>
            <a:graphicFrameLocks/>
          </p:cNvGraphicFramePr>
          <p:nvPr/>
        </p:nvGraphicFramePr>
        <p:xfrm>
          <a:off x="4511675" y="4724400"/>
          <a:ext cx="4159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360" name="Equation" r:id="rId14" imgW="415800" imgH="291960" progId="Equation.3">
                  <p:embed/>
                </p:oleObj>
              </mc:Choice>
              <mc:Fallback>
                <p:oleObj name="Equation" r:id="rId14" imgW="41580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1675" y="4724400"/>
                        <a:ext cx="415925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89" name="Object 17">
            <a:hlinkClick r:id="" action="ppaction://ole?verb=0"/>
          </p:cNvPr>
          <p:cNvGraphicFramePr>
            <a:graphicFrameLocks/>
          </p:cNvGraphicFramePr>
          <p:nvPr/>
        </p:nvGraphicFramePr>
        <p:xfrm>
          <a:off x="5349875" y="4724400"/>
          <a:ext cx="415925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361" name="Equation" r:id="rId16" imgW="415800" imgH="279360" progId="Equation.3">
                  <p:embed/>
                </p:oleObj>
              </mc:Choice>
              <mc:Fallback>
                <p:oleObj name="Equation" r:id="rId16" imgW="415800" imgH="2793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75" y="4724400"/>
                        <a:ext cx="415925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90" name="Object 18">
            <a:hlinkClick r:id="" action="ppaction://ole?verb=0"/>
          </p:cNvPr>
          <p:cNvGraphicFramePr>
            <a:graphicFrameLocks/>
          </p:cNvGraphicFramePr>
          <p:nvPr/>
        </p:nvGraphicFramePr>
        <p:xfrm>
          <a:off x="3665538" y="4664075"/>
          <a:ext cx="4587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362" name="Equation" r:id="rId18" imgW="458640" imgH="415800" progId="Equation.3">
                  <p:embed/>
                </p:oleObj>
              </mc:Choice>
              <mc:Fallback>
                <p:oleObj name="Equation" r:id="rId18" imgW="458640" imgH="415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5538" y="4664075"/>
                        <a:ext cx="458787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9491" name="Rectangle 19"/>
          <p:cNvSpPr>
            <a:spLocks noChangeArrowheads="1"/>
          </p:cNvSpPr>
          <p:nvPr/>
        </p:nvSpPr>
        <p:spPr bwMode="auto">
          <a:xfrm>
            <a:off x="6705600" y="4511675"/>
            <a:ext cx="2044700" cy="5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800" i="1" dirty="0">
                <a:latin typeface="Book Antiqua" pitchFamily="18" charset="0"/>
              </a:rPr>
              <a:t>(Associative)</a:t>
            </a:r>
          </a:p>
        </p:txBody>
      </p:sp>
      <p:sp>
        <p:nvSpPr>
          <p:cNvPr id="489492" name="Rectangle 20"/>
          <p:cNvSpPr>
            <a:spLocks noChangeArrowheads="1"/>
          </p:cNvSpPr>
          <p:nvPr/>
        </p:nvSpPr>
        <p:spPr bwMode="auto">
          <a:xfrm>
            <a:off x="1889125" y="5272088"/>
            <a:ext cx="12811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89493" name="Object 21">
            <a:hlinkClick r:id="" action="ppaction://ole?verb=0"/>
          </p:cNvPr>
          <p:cNvGraphicFramePr>
            <a:graphicFrameLocks/>
          </p:cNvGraphicFramePr>
          <p:nvPr/>
        </p:nvGraphicFramePr>
        <p:xfrm>
          <a:off x="3749675" y="5356225"/>
          <a:ext cx="415925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363" name="Equation" r:id="rId20" imgW="415800" imgH="269640" progId="Equation.3">
                  <p:embed/>
                </p:oleObj>
              </mc:Choice>
              <mc:Fallback>
                <p:oleObj name="Equation" r:id="rId20" imgW="415800" imgH="269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9675" y="5356225"/>
                        <a:ext cx="415925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9494" name="Rectangle 22"/>
          <p:cNvSpPr>
            <a:spLocks noChangeArrowheads="1"/>
          </p:cNvSpPr>
          <p:nvPr/>
        </p:nvSpPr>
        <p:spPr bwMode="auto">
          <a:xfrm>
            <a:off x="1663700" y="5197475"/>
            <a:ext cx="3035300" cy="5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800" i="1">
                <a:latin typeface="Book Antiqua" pitchFamily="18" charset="0"/>
              </a:rPr>
              <a:t>(R     S)      (S     R) </a:t>
            </a:r>
          </a:p>
        </p:txBody>
      </p:sp>
      <p:graphicFrame>
        <p:nvGraphicFramePr>
          <p:cNvPr id="489495" name="Object 23">
            <a:hlinkClick r:id="" action="ppaction://ole?verb=0"/>
          </p:cNvPr>
          <p:cNvGraphicFramePr>
            <a:graphicFrameLocks/>
          </p:cNvGraphicFramePr>
          <p:nvPr/>
        </p:nvGraphicFramePr>
        <p:xfrm>
          <a:off x="2149475" y="5356225"/>
          <a:ext cx="415925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364" name="Equation" r:id="rId22" imgW="415800" imgH="269640" progId="Equation.3">
                  <p:embed/>
                </p:oleObj>
              </mc:Choice>
              <mc:Fallback>
                <p:oleObj name="Equation" r:id="rId22" imgW="415800" imgH="269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9475" y="5356225"/>
                        <a:ext cx="415925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96" name="Object 24">
            <a:hlinkClick r:id="" action="ppaction://ole?verb=0"/>
          </p:cNvPr>
          <p:cNvGraphicFramePr>
            <a:graphicFrameLocks/>
          </p:cNvGraphicFramePr>
          <p:nvPr/>
        </p:nvGraphicFramePr>
        <p:xfrm>
          <a:off x="2903538" y="5273675"/>
          <a:ext cx="4587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365" name="Equation" r:id="rId24" imgW="458640" imgH="415800" progId="Equation.3">
                  <p:embed/>
                </p:oleObj>
              </mc:Choice>
              <mc:Fallback>
                <p:oleObj name="Equation" r:id="rId24" imgW="458640" imgH="415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3538" y="5273675"/>
                        <a:ext cx="458787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9497" name="Rectangle 25"/>
          <p:cNvSpPr>
            <a:spLocks noChangeArrowheads="1"/>
          </p:cNvSpPr>
          <p:nvPr/>
        </p:nvSpPr>
        <p:spPr bwMode="auto">
          <a:xfrm>
            <a:off x="6934200" y="5121275"/>
            <a:ext cx="1820862" cy="5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800" i="1" dirty="0">
                <a:latin typeface="Book Antiqua" pitchFamily="18" charset="0"/>
              </a:rPr>
              <a:t>(Commute)</a:t>
            </a:r>
          </a:p>
        </p:txBody>
      </p:sp>
      <p:sp>
        <p:nvSpPr>
          <p:cNvPr id="489498" name="Rectangle 26"/>
          <p:cNvSpPr>
            <a:spLocks noChangeArrowheads="1"/>
          </p:cNvSpPr>
          <p:nvPr/>
        </p:nvSpPr>
        <p:spPr bwMode="auto">
          <a:xfrm>
            <a:off x="2500313" y="5883275"/>
            <a:ext cx="4524375" cy="5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800" i="1">
                <a:latin typeface="Book Antiqua" pitchFamily="18" charset="0"/>
              </a:rPr>
              <a:t>R      (S     T)      (T     R)      S</a:t>
            </a:r>
            <a:r>
              <a:rPr lang="en-US" sz="2400">
                <a:latin typeface="Book Antiqua" pitchFamily="18" charset="0"/>
              </a:rPr>
              <a:t> </a:t>
            </a:r>
          </a:p>
        </p:txBody>
      </p:sp>
      <p:sp>
        <p:nvSpPr>
          <p:cNvPr id="489499" name="Rectangle 27"/>
          <p:cNvSpPr>
            <a:spLocks noChangeArrowheads="1"/>
          </p:cNvSpPr>
          <p:nvPr/>
        </p:nvSpPr>
        <p:spPr bwMode="auto">
          <a:xfrm>
            <a:off x="368300" y="5929313"/>
            <a:ext cx="2029403" cy="45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marL="342900" indent="-342900" eaLnBrk="0" hangingPunct="0">
              <a:buFont typeface="Arial"/>
              <a:buChar char="•"/>
            </a:pPr>
            <a:r>
              <a:rPr lang="en-US" sz="2400" dirty="0">
                <a:latin typeface="Book Antiqua" pitchFamily="18" charset="0"/>
              </a:rPr>
              <a:t> Show that:  </a:t>
            </a:r>
          </a:p>
        </p:txBody>
      </p:sp>
      <p:graphicFrame>
        <p:nvGraphicFramePr>
          <p:cNvPr id="489500" name="Object 28">
            <a:hlinkClick r:id="" action="ppaction://ole?verb=0"/>
          </p:cNvPr>
          <p:cNvGraphicFramePr>
            <a:graphicFrameLocks/>
          </p:cNvGraphicFramePr>
          <p:nvPr/>
        </p:nvGraphicFramePr>
        <p:xfrm>
          <a:off x="4503738" y="5959475"/>
          <a:ext cx="4587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366" name="Equation" r:id="rId26" imgW="458640" imgH="415800" progId="Equation.3">
                  <p:embed/>
                </p:oleObj>
              </mc:Choice>
              <mc:Fallback>
                <p:oleObj name="Equation" r:id="rId26" imgW="458640" imgH="415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3738" y="5959475"/>
                        <a:ext cx="458787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501" name="Object 29">
            <a:hlinkClick r:id="" action="ppaction://ole?verb=0"/>
          </p:cNvPr>
          <p:cNvGraphicFramePr>
            <a:graphicFrameLocks/>
          </p:cNvGraphicFramePr>
          <p:nvPr/>
        </p:nvGraphicFramePr>
        <p:xfrm>
          <a:off x="2911475" y="6042025"/>
          <a:ext cx="415925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367" name="Equation" r:id="rId28" imgW="415800" imgH="269640" progId="Equation.3">
                  <p:embed/>
                </p:oleObj>
              </mc:Choice>
              <mc:Fallback>
                <p:oleObj name="Equation" r:id="rId28" imgW="415800" imgH="269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1475" y="6042025"/>
                        <a:ext cx="415925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502" name="Object 30">
            <a:hlinkClick r:id="" action="ppaction://ole?verb=0"/>
          </p:cNvPr>
          <p:cNvGraphicFramePr>
            <a:graphicFrameLocks/>
          </p:cNvGraphicFramePr>
          <p:nvPr/>
        </p:nvGraphicFramePr>
        <p:xfrm>
          <a:off x="3749675" y="6042025"/>
          <a:ext cx="415925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368" name="Equation" r:id="rId30" imgW="415800" imgH="269640" progId="Equation.3">
                  <p:embed/>
                </p:oleObj>
              </mc:Choice>
              <mc:Fallback>
                <p:oleObj name="Equation" r:id="rId30" imgW="415800" imgH="269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9675" y="6042025"/>
                        <a:ext cx="415925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503" name="Object 31">
            <a:hlinkClick r:id="" action="ppaction://ole?verb=0"/>
          </p:cNvPr>
          <p:cNvGraphicFramePr>
            <a:graphicFrameLocks/>
          </p:cNvGraphicFramePr>
          <p:nvPr/>
        </p:nvGraphicFramePr>
        <p:xfrm>
          <a:off x="5349875" y="6042025"/>
          <a:ext cx="415925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369" name="Equation" r:id="rId32" imgW="415800" imgH="269640" progId="Equation.3">
                  <p:embed/>
                </p:oleObj>
              </mc:Choice>
              <mc:Fallback>
                <p:oleObj name="Equation" r:id="rId32" imgW="415800" imgH="269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75" y="6042025"/>
                        <a:ext cx="415925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504" name="Object 32">
            <a:hlinkClick r:id="" action="ppaction://ole?verb=0"/>
          </p:cNvPr>
          <p:cNvGraphicFramePr>
            <a:graphicFrameLocks/>
          </p:cNvGraphicFramePr>
          <p:nvPr/>
        </p:nvGraphicFramePr>
        <p:xfrm>
          <a:off x="6188075" y="6042025"/>
          <a:ext cx="415925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370" name="Equation" r:id="rId34" imgW="415800" imgH="269640" progId="Equation.3">
                  <p:embed/>
                </p:oleObj>
              </mc:Choice>
              <mc:Fallback>
                <p:oleObj name="Equation" r:id="rId34" imgW="415800" imgH="269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8075" y="6042025"/>
                        <a:ext cx="415925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11"/>
          <p:cNvSpPr>
            <a:spLocks noChangeArrowheads="1"/>
          </p:cNvSpPr>
          <p:nvPr/>
        </p:nvSpPr>
        <p:spPr bwMode="auto">
          <a:xfrm>
            <a:off x="7086600" y="2362200"/>
            <a:ext cx="1570037" cy="5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800" i="1">
                <a:latin typeface="Book Antiqua" pitchFamily="18" charset="0"/>
              </a:rPr>
              <a:t>(Cascade)</a:t>
            </a:r>
          </a:p>
        </p:txBody>
      </p:sp>
    </p:spTree>
    <p:extLst>
      <p:ext uri="{BB962C8B-B14F-4D97-AF65-F5344CB8AC3E}">
        <p14:creationId xmlns:p14="http://schemas.microsoft.com/office/powerpoint/2010/main" val="2136822151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524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762000"/>
          </a:xfrm>
          <a:noFill/>
          <a:ln/>
        </p:spPr>
        <p:txBody>
          <a:bodyPr lIns="90488" tIns="44450" rIns="90488" bIns="44450"/>
          <a:lstStyle/>
          <a:p>
            <a:r>
              <a:rPr lang="en-US" sz="3600" dirty="0">
                <a:latin typeface="Cambria" panose="02040503050406030204" pitchFamily="18" charset="0"/>
                <a:cs typeface="Comic Sans MS"/>
              </a:rPr>
              <a:t>More Equivalences To Explore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7400"/>
            <a:ext cx="7467600" cy="1345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962400"/>
            <a:ext cx="6044354" cy="141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1427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15004</TotalTime>
  <Words>2186</Words>
  <Application>Microsoft Macintosh PowerPoint</Application>
  <PresentationFormat>On-screen Show (4:3)</PresentationFormat>
  <Paragraphs>332</Paragraphs>
  <Slides>26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Book Antiqua</vt:lpstr>
      <vt:lpstr>Cambria</vt:lpstr>
      <vt:lpstr>Comic Sans MS</vt:lpstr>
      <vt:lpstr>Times New Roman</vt:lpstr>
      <vt:lpstr>Wingdings</vt:lpstr>
      <vt:lpstr>Default Design</vt:lpstr>
      <vt:lpstr>Equation</vt:lpstr>
      <vt:lpstr>PowerPoint Presentation</vt:lpstr>
      <vt:lpstr>Query Blocks: Units of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Relational Algebra Equivalences</vt:lpstr>
      <vt:lpstr>More Equivalences To Explore</vt:lpstr>
      <vt:lpstr>More Equivalences</vt:lpstr>
      <vt:lpstr>Challenges of Query Optimization</vt:lpstr>
      <vt:lpstr>Highlights of IBM System R Optimizer (1979)</vt:lpstr>
      <vt:lpstr>Cost Estimation</vt:lpstr>
      <vt:lpstr>PowerPoint Presentation</vt:lpstr>
      <vt:lpstr>Statistics stored in Catalog</vt:lpstr>
      <vt:lpstr>Size Estimation and Reduction Factors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Join Optimization</vt:lpstr>
      <vt:lpstr>Plans to consider</vt:lpstr>
      <vt:lpstr>Three-way  Join</vt:lpstr>
      <vt:lpstr>Enumeration of Left-Deep Plans</vt:lpstr>
      <vt:lpstr>Summary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Department of Computer Scienc</dc:creator>
  <cp:lastModifiedBy>Cai, Ying [COM S]</cp:lastModifiedBy>
  <cp:revision>892</cp:revision>
  <dcterms:created xsi:type="dcterms:W3CDTF">2000-02-08T07:42:55Z</dcterms:created>
  <dcterms:modified xsi:type="dcterms:W3CDTF">2021-04-01T16:04:07Z</dcterms:modified>
</cp:coreProperties>
</file>